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58"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3" autoAdjust="0"/>
    <p:restoredTop sz="94660"/>
  </p:normalViewPr>
  <p:slideViewPr>
    <p:cSldViewPr snapToGrid="0">
      <p:cViewPr varScale="1">
        <p:scale>
          <a:sx n="89" d="100"/>
          <a:sy n="89" d="100"/>
        </p:scale>
        <p:origin x="108"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2940548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745969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36682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155435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4245977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412049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409851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224289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2272142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131533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F5E01C-D0B3-4413-A73C-F2AC0877E56A}" type="datetimeFigureOut">
              <a:rPr kumimoji="1" lang="ja-JP" altLang="en-US" smtClean="0"/>
              <a:t>2020/6/23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3638626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F5E01C-D0B3-4413-A73C-F2AC0877E56A}" type="datetimeFigureOut">
              <a:rPr kumimoji="1" lang="ja-JP" altLang="en-US" smtClean="0"/>
              <a:t>2020/6/23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17A06-0AE6-4107-9067-9161F2B45CB4}" type="slidenum">
              <a:rPr kumimoji="1" lang="ja-JP" altLang="en-US" smtClean="0"/>
              <a:t>‹#›</a:t>
            </a:fld>
            <a:endParaRPr kumimoji="1" lang="ja-JP" altLang="en-US"/>
          </a:p>
        </p:txBody>
      </p:sp>
    </p:spTree>
    <p:extLst>
      <p:ext uri="{BB962C8B-B14F-4D97-AF65-F5344CB8AC3E}">
        <p14:creationId xmlns:p14="http://schemas.microsoft.com/office/powerpoint/2010/main" val="3151319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36644"/>
            <a:ext cx="10515600" cy="1325563"/>
          </a:xfrm>
        </p:spPr>
        <p:txBody>
          <a:bodyPr/>
          <a:lstStyle/>
          <a:p>
            <a:r>
              <a:rPr kumimoji="1" lang="ja-JP" altLang="en-US" dirty="0"/>
              <a:t>医療従事者に対する就業制限</a:t>
            </a:r>
          </a:p>
        </p:txBody>
      </p:sp>
      <p:sp>
        <p:nvSpPr>
          <p:cNvPr id="3" name="コンテンツ プレースホルダー 2"/>
          <p:cNvSpPr>
            <a:spLocks noGrp="1"/>
          </p:cNvSpPr>
          <p:nvPr>
            <p:ph idx="1"/>
          </p:nvPr>
        </p:nvSpPr>
        <p:spPr>
          <a:xfrm>
            <a:off x="1368287" y="2527990"/>
            <a:ext cx="10515600" cy="3289714"/>
          </a:xfrm>
        </p:spPr>
        <p:txBody>
          <a:bodyPr>
            <a:normAutofit/>
          </a:bodyPr>
          <a:lstStyle/>
          <a:p>
            <a:r>
              <a:rPr lang="ja-JP" altLang="en-US" sz="3200" dirty="0"/>
              <a:t>新型コロナに感染、陽性になった時</a:t>
            </a:r>
            <a:endParaRPr lang="en-US" altLang="ja-JP" sz="3200" dirty="0"/>
          </a:p>
          <a:p>
            <a:pPr marL="0" indent="0">
              <a:buNone/>
            </a:pPr>
            <a:r>
              <a:rPr lang="ja-JP" altLang="en-US" sz="3200" dirty="0"/>
              <a:t>　　　　</a:t>
            </a:r>
            <a:r>
              <a:rPr lang="ja-JP" altLang="en-US" sz="3200" dirty="0">
                <a:solidFill>
                  <a:srgbClr val="FF0000"/>
                </a:solidFill>
              </a:rPr>
              <a:t>隔離・・・</a:t>
            </a:r>
            <a:r>
              <a:rPr lang="en-US" altLang="ja-JP" sz="3200" dirty="0">
                <a:solidFill>
                  <a:srgbClr val="FF0000"/>
                </a:solidFill>
              </a:rPr>
              <a:t>2</a:t>
            </a:r>
            <a:r>
              <a:rPr lang="ja-JP" altLang="en-US" sz="3200" dirty="0">
                <a:solidFill>
                  <a:srgbClr val="FF0000"/>
                </a:solidFill>
              </a:rPr>
              <a:t>回目のＰＣＲ検査陰性まで</a:t>
            </a:r>
            <a:endParaRPr lang="en-US" altLang="ja-JP" sz="3200" dirty="0">
              <a:solidFill>
                <a:srgbClr val="FF0000"/>
              </a:solidFill>
            </a:endParaRPr>
          </a:p>
          <a:p>
            <a:pPr marL="0" indent="0">
              <a:buNone/>
            </a:pPr>
            <a:endParaRPr lang="en-US" altLang="ja-JP" sz="3200" dirty="0"/>
          </a:p>
          <a:p>
            <a:r>
              <a:rPr kumimoji="1" lang="ja-JP" altLang="en-US" sz="3200" dirty="0"/>
              <a:t>濃厚接触者になった時</a:t>
            </a:r>
            <a:r>
              <a:rPr lang="ja-JP" altLang="en-US" sz="3200" dirty="0"/>
              <a:t>（中リスク以上に該当）</a:t>
            </a:r>
            <a:endParaRPr lang="en-US" altLang="ja-JP" sz="3200" dirty="0"/>
          </a:p>
          <a:p>
            <a:pPr marL="0" indent="0">
              <a:buNone/>
            </a:pPr>
            <a:r>
              <a:rPr kumimoji="1" lang="ja-JP" altLang="en-US" sz="3200" dirty="0"/>
              <a:t>　　　　</a:t>
            </a:r>
            <a:r>
              <a:rPr kumimoji="1" lang="en-US" altLang="ja-JP" sz="3200" dirty="0">
                <a:solidFill>
                  <a:srgbClr val="FF0000"/>
                </a:solidFill>
              </a:rPr>
              <a:t>14</a:t>
            </a:r>
            <a:r>
              <a:rPr kumimoji="1" lang="ja-JP" altLang="en-US" sz="3200" dirty="0">
                <a:solidFill>
                  <a:srgbClr val="FF0000"/>
                </a:solidFill>
              </a:rPr>
              <a:t>日間の就業制限</a:t>
            </a:r>
            <a:endParaRPr kumimoji="1" lang="en-US" altLang="ja-JP" sz="3200" dirty="0">
              <a:solidFill>
                <a:srgbClr val="FF0000"/>
              </a:solidFill>
            </a:endParaRPr>
          </a:p>
        </p:txBody>
      </p:sp>
    </p:spTree>
    <p:extLst>
      <p:ext uri="{BB962C8B-B14F-4D97-AF65-F5344CB8AC3E}">
        <p14:creationId xmlns:p14="http://schemas.microsoft.com/office/powerpoint/2010/main" val="57205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22853" y="251791"/>
            <a:ext cx="9144000" cy="795131"/>
          </a:xfrm>
        </p:spPr>
        <p:txBody>
          <a:bodyPr>
            <a:normAutofit/>
          </a:bodyPr>
          <a:lstStyle/>
          <a:p>
            <a:r>
              <a:rPr kumimoji="1" lang="ja-JP" altLang="en-US" sz="4000" dirty="0"/>
              <a:t>濃厚接触者</a:t>
            </a:r>
          </a:p>
        </p:txBody>
      </p:sp>
      <p:sp>
        <p:nvSpPr>
          <p:cNvPr id="9" name="テキスト ボックス 8"/>
          <p:cNvSpPr txBox="1"/>
          <p:nvPr/>
        </p:nvSpPr>
        <p:spPr>
          <a:xfrm>
            <a:off x="410817" y="1311965"/>
            <a:ext cx="11383617" cy="4093428"/>
          </a:xfrm>
          <a:prstGeom prst="rect">
            <a:avLst/>
          </a:prstGeom>
          <a:noFill/>
        </p:spPr>
        <p:txBody>
          <a:bodyPr wrap="square" rtlCol="0">
            <a:spAutoFit/>
          </a:bodyPr>
          <a:lstStyle/>
          <a:p>
            <a:r>
              <a:rPr lang="ja-JP" altLang="en-US" sz="2000" b="1" dirty="0"/>
              <a:t>●「濃厚接触者」とは、「患者（確定例）」（「無症状病原体保有者」を含む。以下同じ。）</a:t>
            </a:r>
          </a:p>
          <a:p>
            <a:r>
              <a:rPr lang="ja-JP" altLang="en-US" sz="2000" b="1" dirty="0"/>
              <a:t>の感染可能期間に接触した者のうち、次の範囲に該当する者である。</a:t>
            </a:r>
            <a:endParaRPr lang="en-US" altLang="ja-JP" sz="2000" b="1" dirty="0"/>
          </a:p>
          <a:p>
            <a:endParaRPr lang="ja-JP" altLang="en-US" sz="2000" b="1" dirty="0"/>
          </a:p>
          <a:p>
            <a:r>
              <a:rPr lang="ja-JP" altLang="en-US" sz="2000" b="1" dirty="0"/>
              <a:t>・ 患者（確定例）と同居あるいは長時間の接触（車内、航空機内等を含む）があった者</a:t>
            </a:r>
            <a:endParaRPr lang="en-US" altLang="ja-JP" sz="2000" b="1" dirty="0"/>
          </a:p>
          <a:p>
            <a:endParaRPr lang="ja-JP" altLang="en-US" sz="2000" b="1" dirty="0"/>
          </a:p>
          <a:p>
            <a:r>
              <a:rPr lang="ja-JP" altLang="en-US" sz="2000" b="1" dirty="0">
                <a:solidFill>
                  <a:srgbClr val="FF0000"/>
                </a:solidFill>
              </a:rPr>
              <a:t>・ 適切な感染防護無しに患者（確定例）を診察、看護若しくは介護していた者</a:t>
            </a:r>
            <a:endParaRPr lang="en-US" altLang="ja-JP" sz="2000" b="1" dirty="0">
              <a:solidFill>
                <a:srgbClr val="FF0000"/>
              </a:solidFill>
            </a:endParaRPr>
          </a:p>
          <a:p>
            <a:endParaRPr lang="ja-JP" altLang="en-US" sz="2000" b="1" dirty="0"/>
          </a:p>
          <a:p>
            <a:r>
              <a:rPr lang="ja-JP" altLang="en-US" sz="2000" b="1" dirty="0"/>
              <a:t>・ 患者（確定例）の気道分泌液もしくは体液等の汚染物質に直接触れた可能性が高い者</a:t>
            </a:r>
            <a:endParaRPr lang="en-US" altLang="ja-JP" sz="2000" b="1" dirty="0"/>
          </a:p>
          <a:p>
            <a:endParaRPr lang="ja-JP" altLang="en-US" sz="2000" b="1" dirty="0"/>
          </a:p>
          <a:p>
            <a:r>
              <a:rPr lang="ja-JP" altLang="en-US" sz="2000" b="1" dirty="0">
                <a:solidFill>
                  <a:srgbClr val="FF0000"/>
                </a:solidFill>
              </a:rPr>
              <a:t>・ その他： 手で触れることの出来る距離（目安として </a:t>
            </a:r>
            <a:r>
              <a:rPr lang="en-US" altLang="ja-JP" sz="2000" b="1" dirty="0">
                <a:solidFill>
                  <a:srgbClr val="FF0000"/>
                </a:solidFill>
              </a:rPr>
              <a:t>1 </a:t>
            </a:r>
            <a:r>
              <a:rPr lang="ja-JP" altLang="en-US" sz="2000" b="1" dirty="0">
                <a:solidFill>
                  <a:srgbClr val="FF0000"/>
                </a:solidFill>
              </a:rPr>
              <a:t>メートル）で、必要な感染予防策なしで、</a:t>
            </a:r>
            <a:endParaRPr lang="en-US" altLang="ja-JP" sz="2000" b="1" dirty="0">
              <a:solidFill>
                <a:srgbClr val="FF0000"/>
              </a:solidFill>
            </a:endParaRPr>
          </a:p>
          <a:p>
            <a:r>
              <a:rPr lang="ja-JP" altLang="en-US" sz="2000" b="1" dirty="0">
                <a:solidFill>
                  <a:srgbClr val="FF0000"/>
                </a:solidFill>
              </a:rPr>
              <a:t>　「患者（確定例）」と </a:t>
            </a:r>
            <a:r>
              <a:rPr lang="en-US" altLang="ja-JP" sz="2000" b="1" dirty="0">
                <a:solidFill>
                  <a:srgbClr val="FF0000"/>
                </a:solidFill>
              </a:rPr>
              <a:t>15 </a:t>
            </a:r>
            <a:r>
              <a:rPr lang="ja-JP" altLang="en-US" sz="2000" b="1" dirty="0">
                <a:solidFill>
                  <a:srgbClr val="FF0000"/>
                </a:solidFill>
              </a:rPr>
              <a:t>分以上の接触があった者</a:t>
            </a:r>
            <a:endParaRPr lang="en-US" altLang="ja-JP" sz="2000" b="1" dirty="0">
              <a:solidFill>
                <a:srgbClr val="FF0000"/>
              </a:solidFill>
            </a:endParaRPr>
          </a:p>
          <a:p>
            <a:endParaRPr lang="ja-JP" altLang="en-US" sz="2000" b="1" u="sng" dirty="0">
              <a:solidFill>
                <a:srgbClr val="FF0000"/>
              </a:solidFill>
            </a:endParaRPr>
          </a:p>
          <a:p>
            <a:r>
              <a:rPr lang="ja-JP" altLang="en-US" sz="2000" b="1" dirty="0"/>
              <a:t>（周辺の環境や接触の状況等個々の状況から患者の感染性を総合的に判断する）。 </a:t>
            </a:r>
          </a:p>
        </p:txBody>
      </p:sp>
      <p:sp>
        <p:nvSpPr>
          <p:cNvPr id="10" name="テキスト ボックス 9"/>
          <p:cNvSpPr txBox="1"/>
          <p:nvPr/>
        </p:nvSpPr>
        <p:spPr>
          <a:xfrm>
            <a:off x="2584174" y="5817704"/>
            <a:ext cx="9087744" cy="646331"/>
          </a:xfrm>
          <a:prstGeom prst="rect">
            <a:avLst/>
          </a:prstGeom>
          <a:noFill/>
        </p:spPr>
        <p:txBody>
          <a:bodyPr wrap="none" rtlCol="0">
            <a:spAutoFit/>
          </a:bodyPr>
          <a:lstStyle/>
          <a:p>
            <a:r>
              <a:rPr lang="ja-JP" altLang="ja-JP" dirty="0"/>
              <a:t>「新型コロナウイルス感染症患者に対する積極的疫学調査実施要領（令和</a:t>
            </a:r>
            <a:r>
              <a:rPr lang="en-US" altLang="ja-JP" dirty="0"/>
              <a:t>2</a:t>
            </a:r>
            <a:r>
              <a:rPr lang="ja-JP" altLang="ja-JP" dirty="0"/>
              <a:t>年</a:t>
            </a:r>
            <a:r>
              <a:rPr lang="en-US" altLang="ja-JP" dirty="0"/>
              <a:t>5</a:t>
            </a:r>
            <a:r>
              <a:rPr lang="ja-JP" altLang="ja-JP" dirty="0"/>
              <a:t>月</a:t>
            </a:r>
            <a:r>
              <a:rPr lang="en-US" altLang="ja-JP" dirty="0"/>
              <a:t>29</a:t>
            </a:r>
            <a:r>
              <a:rPr lang="ja-JP" altLang="ja-JP" dirty="0"/>
              <a:t>日版）」）</a:t>
            </a:r>
          </a:p>
          <a:p>
            <a:endParaRPr kumimoji="1" lang="ja-JP" altLang="en-US" dirty="0"/>
          </a:p>
        </p:txBody>
      </p:sp>
    </p:spTree>
    <p:extLst>
      <p:ext uri="{BB962C8B-B14F-4D97-AF65-F5344CB8AC3E}">
        <p14:creationId xmlns:p14="http://schemas.microsoft.com/office/powerpoint/2010/main" val="121578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07905" y="560866"/>
            <a:ext cx="3415748" cy="854075"/>
          </a:xfrm>
        </p:spPr>
        <p:txBody>
          <a:bodyPr>
            <a:normAutofit/>
          </a:bodyPr>
          <a:lstStyle/>
          <a:p>
            <a:r>
              <a:rPr kumimoji="1" lang="ja-JP" altLang="en-US" sz="3600" dirty="0"/>
              <a:t>検温の意義</a:t>
            </a:r>
          </a:p>
        </p:txBody>
      </p:sp>
      <p:sp>
        <p:nvSpPr>
          <p:cNvPr id="4" name="テキスト ボックス 3"/>
          <p:cNvSpPr txBox="1"/>
          <p:nvPr/>
        </p:nvSpPr>
        <p:spPr>
          <a:xfrm>
            <a:off x="1192695" y="2068146"/>
            <a:ext cx="9422295" cy="2308324"/>
          </a:xfrm>
          <a:prstGeom prst="rect">
            <a:avLst/>
          </a:prstGeom>
          <a:noFill/>
        </p:spPr>
        <p:txBody>
          <a:bodyPr wrap="square" rtlCol="0">
            <a:spAutoFit/>
          </a:bodyPr>
          <a:lstStyle/>
          <a:p>
            <a:r>
              <a:rPr lang="ja-JP" altLang="en-US" sz="2400" u="sng" dirty="0">
                <a:solidFill>
                  <a:srgbClr val="FF0000"/>
                </a:solidFill>
              </a:rPr>
              <a:t>新型コロナウイルス感染者の咽頭には、症状出現の </a:t>
            </a:r>
            <a:r>
              <a:rPr lang="en-US" altLang="ja-JP" sz="2400" u="sng" dirty="0">
                <a:solidFill>
                  <a:srgbClr val="FF0000"/>
                </a:solidFill>
              </a:rPr>
              <a:t>2 ⽇</a:t>
            </a:r>
            <a:r>
              <a:rPr lang="ja-JP" altLang="en-US" sz="2400" u="sng" dirty="0" err="1">
                <a:solidFill>
                  <a:srgbClr val="FF0000"/>
                </a:solidFill>
              </a:rPr>
              <a:t>ほど</a:t>
            </a:r>
            <a:r>
              <a:rPr lang="ja-JP" altLang="en-US" sz="2400" u="sng" dirty="0">
                <a:solidFill>
                  <a:srgbClr val="FF0000"/>
                </a:solidFill>
              </a:rPr>
              <a:t>前から</a:t>
            </a:r>
            <a:endParaRPr lang="en-US" altLang="ja-JP" sz="2400" u="sng" dirty="0">
              <a:solidFill>
                <a:srgbClr val="FF0000"/>
              </a:solidFill>
            </a:endParaRPr>
          </a:p>
          <a:p>
            <a:r>
              <a:rPr lang="ja-JP" altLang="en-US" sz="2400" u="sng" dirty="0">
                <a:solidFill>
                  <a:srgbClr val="FF0000"/>
                </a:solidFill>
              </a:rPr>
              <a:t>症状出現直後にかけてウイルスの増殖がみられ、感染性を発揮する</a:t>
            </a:r>
            <a:endParaRPr lang="en-US" altLang="ja-JP" sz="2400" u="sng" dirty="0">
              <a:solidFill>
                <a:srgbClr val="FF0000"/>
              </a:solidFill>
            </a:endParaRPr>
          </a:p>
          <a:p>
            <a:r>
              <a:rPr lang="ja-JP" altLang="en-US" sz="2400" u="sng" dirty="0">
                <a:solidFill>
                  <a:srgbClr val="FF0000"/>
                </a:solidFill>
              </a:rPr>
              <a:t>可能性が指摘されています。</a:t>
            </a:r>
            <a:endParaRPr lang="en-US" altLang="ja-JP" sz="2400" u="sng" dirty="0">
              <a:solidFill>
                <a:srgbClr val="FF0000"/>
              </a:solidFill>
            </a:endParaRPr>
          </a:p>
          <a:p>
            <a:r>
              <a:rPr lang="ja-JP" altLang="en-US" sz="2400" dirty="0"/>
              <a:t>そのため、無症状あるいは症状が軽微な職員から他の職員や患者への</a:t>
            </a:r>
            <a:endParaRPr lang="en-US" altLang="ja-JP" sz="2400" dirty="0"/>
          </a:p>
          <a:p>
            <a:r>
              <a:rPr lang="ja-JP" altLang="en-US" sz="2400" dirty="0"/>
              <a:t>感染を防ぐために、すべての職員が院内では常時サージカルマスクを</a:t>
            </a:r>
            <a:endParaRPr lang="en-US" altLang="ja-JP" sz="2400" dirty="0"/>
          </a:p>
          <a:p>
            <a:r>
              <a:rPr lang="ja-JP" altLang="en-US" sz="2400" dirty="0"/>
              <a:t>着⽤することを検討してください。</a:t>
            </a:r>
          </a:p>
        </p:txBody>
      </p:sp>
      <p:sp>
        <p:nvSpPr>
          <p:cNvPr id="5" name="テキスト ボックス 4"/>
          <p:cNvSpPr txBox="1"/>
          <p:nvPr/>
        </p:nvSpPr>
        <p:spPr>
          <a:xfrm>
            <a:off x="3899453" y="5682879"/>
            <a:ext cx="6893234" cy="923330"/>
          </a:xfrm>
          <a:prstGeom prst="rect">
            <a:avLst/>
          </a:prstGeom>
          <a:noFill/>
        </p:spPr>
        <p:txBody>
          <a:bodyPr wrap="none" rtlCol="0">
            <a:spAutoFit/>
          </a:bodyPr>
          <a:lstStyle/>
          <a:p>
            <a:r>
              <a:rPr lang="ja-JP" altLang="ja-JP" b="1" dirty="0"/>
              <a:t>医療機関における新型コロナウイルス感染症への対応ガイド　第</a:t>
            </a:r>
            <a:r>
              <a:rPr lang="en-US" altLang="ja-JP" b="1" dirty="0"/>
              <a:t> 3 </a:t>
            </a:r>
            <a:r>
              <a:rPr lang="ja-JP" altLang="ja-JP" b="1" dirty="0"/>
              <a:t>版</a:t>
            </a:r>
          </a:p>
          <a:p>
            <a:r>
              <a:rPr lang="ja-JP" altLang="ja-JP" b="1" dirty="0"/>
              <a:t>～⼀般社団法⼈ ⽇本環境感染学会～</a:t>
            </a:r>
          </a:p>
          <a:p>
            <a:endParaRPr kumimoji="1" lang="ja-JP" altLang="en-US" dirty="0"/>
          </a:p>
        </p:txBody>
      </p:sp>
      <p:cxnSp>
        <p:nvCxnSpPr>
          <p:cNvPr id="12" name="直線コネクタ 11"/>
          <p:cNvCxnSpPr/>
          <p:nvPr/>
        </p:nvCxnSpPr>
        <p:spPr>
          <a:xfrm>
            <a:off x="1325217" y="3105260"/>
            <a:ext cx="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27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2182" y="245855"/>
            <a:ext cx="10515600" cy="440289"/>
          </a:xfrm>
        </p:spPr>
        <p:txBody>
          <a:bodyPr>
            <a:noAutofit/>
          </a:bodyPr>
          <a:lstStyle/>
          <a:p>
            <a:r>
              <a:rPr kumimoji="1" lang="ja-JP" altLang="en-US" sz="2800" dirty="0">
                <a:solidFill>
                  <a:srgbClr val="002060"/>
                </a:solidFill>
              </a:rPr>
              <a:t>歯科医院内で</a:t>
            </a:r>
            <a:r>
              <a:rPr lang="en-US" altLang="ja-JP" sz="2800" b="1" dirty="0">
                <a:solidFill>
                  <a:srgbClr val="002060"/>
                </a:solidFill>
              </a:rPr>
              <a:t>PPE</a:t>
            </a:r>
            <a:r>
              <a:rPr lang="ja-JP" altLang="en-US" sz="2800" b="1" dirty="0">
                <a:solidFill>
                  <a:srgbClr val="002060"/>
                </a:solidFill>
              </a:rPr>
              <a:t>　</a:t>
            </a:r>
            <a:r>
              <a:rPr lang="en-US" altLang="ja-JP" sz="2800" dirty="0">
                <a:solidFill>
                  <a:srgbClr val="002060"/>
                </a:solidFill>
              </a:rPr>
              <a:t>(</a:t>
            </a:r>
            <a:r>
              <a:rPr lang="ja-JP" altLang="en-US" sz="2800" dirty="0">
                <a:solidFill>
                  <a:srgbClr val="002060"/>
                </a:solidFill>
              </a:rPr>
              <a:t>個人防護具　</a:t>
            </a:r>
            <a:r>
              <a:rPr lang="en-US" altLang="ja-JP" sz="2800" b="1" dirty="0">
                <a:solidFill>
                  <a:srgbClr val="002060"/>
                </a:solidFill>
              </a:rPr>
              <a:t>personal protective equipment)</a:t>
            </a:r>
            <a:br>
              <a:rPr lang="en-US" altLang="ja-JP" sz="2800" b="1" dirty="0">
                <a:solidFill>
                  <a:srgbClr val="002060"/>
                </a:solidFill>
              </a:rPr>
            </a:br>
            <a:endParaRPr kumimoji="1" lang="ja-JP" altLang="en-US" sz="2800" dirty="0">
              <a:solidFill>
                <a:srgbClr val="002060"/>
              </a:solidFill>
            </a:endParaRPr>
          </a:p>
        </p:txBody>
      </p:sp>
      <p:sp>
        <p:nvSpPr>
          <p:cNvPr id="4" name="テキスト ボックス 3"/>
          <p:cNvSpPr txBox="1"/>
          <p:nvPr/>
        </p:nvSpPr>
        <p:spPr>
          <a:xfrm>
            <a:off x="732182" y="686144"/>
            <a:ext cx="8786191" cy="6063198"/>
          </a:xfrm>
          <a:prstGeom prst="rect">
            <a:avLst/>
          </a:prstGeom>
          <a:noFill/>
        </p:spPr>
        <p:txBody>
          <a:bodyPr wrap="square" rtlCol="0">
            <a:spAutoFit/>
          </a:bodyPr>
          <a:lstStyle/>
          <a:p>
            <a:r>
              <a:rPr kumimoji="1" lang="ja-JP" altLang="en-US" sz="2400" dirty="0">
                <a:solidFill>
                  <a:srgbClr val="FF0000"/>
                </a:solidFill>
              </a:rPr>
              <a:t>①受付・待合室（患者さんがマスク装着場面）</a:t>
            </a:r>
            <a:r>
              <a:rPr kumimoji="1" lang="ja-JP" altLang="en-US" sz="2400" dirty="0"/>
              <a:t>　　　</a:t>
            </a:r>
            <a:endParaRPr kumimoji="1" lang="en-US" altLang="ja-JP" sz="2400" dirty="0"/>
          </a:p>
          <a:p>
            <a:r>
              <a:rPr kumimoji="1" lang="ja-JP" altLang="en-US" sz="2400" dirty="0"/>
              <a:t>　・</a:t>
            </a:r>
            <a:r>
              <a:rPr lang="ja-JP" altLang="en-US" sz="2400" dirty="0"/>
              <a:t>サージカルマスク</a:t>
            </a:r>
            <a:endParaRPr lang="en-US" altLang="ja-JP" sz="2400" dirty="0"/>
          </a:p>
          <a:p>
            <a:r>
              <a:rPr lang="ja-JP" altLang="en-US" sz="2400" dirty="0"/>
              <a:t>　（・アクリル板等のバリア　もしくは　フェイスシール </a:t>
            </a:r>
            <a:r>
              <a:rPr lang="en-US" altLang="ja-JP" sz="2400" dirty="0"/>
              <a:t>or</a:t>
            </a:r>
            <a:r>
              <a:rPr lang="ja-JP" altLang="en-US" sz="2400" dirty="0"/>
              <a:t> ゴーグル）</a:t>
            </a:r>
            <a:endParaRPr lang="en-US" altLang="ja-JP" sz="2400" dirty="0"/>
          </a:p>
          <a:p>
            <a:endParaRPr lang="en-US" altLang="ja-JP" sz="1400" dirty="0"/>
          </a:p>
          <a:p>
            <a:r>
              <a:rPr kumimoji="1" lang="ja-JP" altLang="en-US" sz="2400" dirty="0">
                <a:solidFill>
                  <a:srgbClr val="FF0000"/>
                </a:solidFill>
              </a:rPr>
              <a:t>②診療室（患者さんがマスク未装着）</a:t>
            </a:r>
            <a:endParaRPr kumimoji="1" lang="en-US" altLang="ja-JP" sz="2400" dirty="0">
              <a:solidFill>
                <a:srgbClr val="FF0000"/>
              </a:solidFill>
            </a:endParaRPr>
          </a:p>
          <a:p>
            <a:r>
              <a:rPr lang="ja-JP" altLang="en-US" sz="2400" dirty="0">
                <a:solidFill>
                  <a:srgbClr val="FF0000"/>
                </a:solidFill>
              </a:rPr>
              <a:t>　＊エアロゾル未発生の処置（義歯調整等）</a:t>
            </a:r>
            <a:r>
              <a:rPr lang="ja-JP" altLang="en-US" sz="2400">
                <a:solidFill>
                  <a:srgbClr val="FF0000"/>
                </a:solidFill>
              </a:rPr>
              <a:t>、３歳児歯科検診等</a:t>
            </a:r>
            <a:endParaRPr lang="en-US" altLang="ja-JP" sz="2400" dirty="0">
              <a:solidFill>
                <a:srgbClr val="FF0000"/>
              </a:solidFill>
            </a:endParaRPr>
          </a:p>
          <a:p>
            <a:r>
              <a:rPr kumimoji="1" lang="ja-JP" altLang="en-US" sz="2400" dirty="0"/>
              <a:t>　　・サージカルマスク</a:t>
            </a:r>
            <a:endParaRPr kumimoji="1" lang="en-US" altLang="ja-JP" sz="2400" dirty="0"/>
          </a:p>
          <a:p>
            <a:r>
              <a:rPr lang="ja-JP" altLang="en-US" sz="2400" dirty="0"/>
              <a:t>　　・グローブ</a:t>
            </a:r>
            <a:endParaRPr kumimoji="1" lang="en-US" altLang="ja-JP" sz="2400" dirty="0"/>
          </a:p>
          <a:p>
            <a:r>
              <a:rPr lang="ja-JP" altLang="en-US" sz="2400" dirty="0"/>
              <a:t>　　・フェイスシール </a:t>
            </a:r>
            <a:r>
              <a:rPr lang="en-US" altLang="ja-JP" sz="2400" dirty="0"/>
              <a:t>or </a:t>
            </a:r>
            <a:r>
              <a:rPr lang="ja-JP" altLang="en-US" sz="2400" dirty="0"/>
              <a:t>ゴーグル</a:t>
            </a:r>
            <a:endParaRPr lang="en-US" altLang="ja-JP" sz="2400" dirty="0"/>
          </a:p>
          <a:p>
            <a:r>
              <a:rPr kumimoji="1" lang="ja-JP" altLang="en-US" sz="2400" dirty="0"/>
              <a:t>　　（・長袖ガウン）</a:t>
            </a:r>
            <a:endParaRPr kumimoji="1" lang="en-US" altLang="ja-JP" sz="2400" dirty="0"/>
          </a:p>
          <a:p>
            <a:endParaRPr kumimoji="1" lang="en-US" altLang="ja-JP" sz="1400" dirty="0"/>
          </a:p>
          <a:p>
            <a:r>
              <a:rPr lang="ja-JP" altLang="en-US" sz="2400" dirty="0">
                <a:solidFill>
                  <a:srgbClr val="FF0000"/>
                </a:solidFill>
              </a:rPr>
              <a:t>③診療室（患者さんがマスク未装着）</a:t>
            </a:r>
          </a:p>
          <a:p>
            <a:r>
              <a:rPr lang="ja-JP" altLang="en-US" sz="2400" dirty="0">
                <a:solidFill>
                  <a:srgbClr val="FF0000"/>
                </a:solidFill>
              </a:rPr>
              <a:t>　＊エアロゾル発生処置（タービン、超音波スケーラー使用等）</a:t>
            </a:r>
            <a:endParaRPr lang="en-US" altLang="ja-JP" sz="2400" dirty="0">
              <a:solidFill>
                <a:srgbClr val="FF0000"/>
              </a:solidFill>
            </a:endParaRPr>
          </a:p>
          <a:p>
            <a:r>
              <a:rPr kumimoji="1" lang="ja-JP" altLang="en-US" sz="2400" dirty="0"/>
              <a:t>　</a:t>
            </a:r>
            <a:r>
              <a:rPr lang="ja-JP" altLang="en-US" sz="2400" dirty="0"/>
              <a:t>　・Ｎ９５マスク　又は同等のマスク（</a:t>
            </a:r>
            <a:r>
              <a:rPr lang="en-US" altLang="ja-JP" sz="2400" dirty="0"/>
              <a:t>DS2</a:t>
            </a:r>
            <a:r>
              <a:rPr lang="ja-JP" altLang="en-US" sz="2400" dirty="0"/>
              <a:t>・</a:t>
            </a:r>
            <a:r>
              <a:rPr lang="en-US" altLang="ja-JP" sz="2400" dirty="0"/>
              <a:t>FFP2</a:t>
            </a:r>
            <a:r>
              <a:rPr lang="ja-JP" altLang="en-US" sz="2400" dirty="0"/>
              <a:t>・</a:t>
            </a:r>
            <a:r>
              <a:rPr lang="en-US" altLang="ja-JP" sz="2400" dirty="0"/>
              <a:t>FFP3</a:t>
            </a:r>
            <a:r>
              <a:rPr lang="ja-JP" altLang="en-US" sz="2400" dirty="0"/>
              <a:t>・</a:t>
            </a:r>
            <a:r>
              <a:rPr lang="en-US" altLang="ja-JP" sz="2400" dirty="0"/>
              <a:t>KN95</a:t>
            </a:r>
            <a:r>
              <a:rPr lang="ja-JP" altLang="en-US" sz="2400" dirty="0"/>
              <a:t>）</a:t>
            </a:r>
            <a:endParaRPr lang="en-US" altLang="ja-JP" sz="2400" dirty="0"/>
          </a:p>
          <a:p>
            <a:r>
              <a:rPr kumimoji="1" lang="ja-JP" altLang="en-US" sz="2400" dirty="0"/>
              <a:t>　　・グローブ</a:t>
            </a:r>
            <a:endParaRPr kumimoji="1" lang="en-US" altLang="ja-JP" sz="2400" dirty="0"/>
          </a:p>
          <a:p>
            <a:r>
              <a:rPr lang="ja-JP" altLang="en-US" sz="2400" dirty="0"/>
              <a:t>　　・フェイスシール </a:t>
            </a:r>
            <a:r>
              <a:rPr lang="en-US" altLang="ja-JP" sz="2400" dirty="0"/>
              <a:t>or</a:t>
            </a:r>
            <a:r>
              <a:rPr lang="ja-JP" altLang="en-US" sz="2400" dirty="0"/>
              <a:t> ゴーグル</a:t>
            </a:r>
            <a:endParaRPr lang="en-US" altLang="ja-JP" sz="2400" dirty="0"/>
          </a:p>
          <a:p>
            <a:r>
              <a:rPr kumimoji="1" lang="ja-JP" altLang="en-US" sz="2400" dirty="0"/>
              <a:t>　　・長袖ガウン</a:t>
            </a:r>
          </a:p>
        </p:txBody>
      </p:sp>
    </p:spTree>
    <p:extLst>
      <p:ext uri="{BB962C8B-B14F-4D97-AF65-F5344CB8AC3E}">
        <p14:creationId xmlns:p14="http://schemas.microsoft.com/office/powerpoint/2010/main" val="7460369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506</Words>
  <Application>Microsoft Office PowerPoint</Application>
  <PresentationFormat>ワイド画面</PresentationFormat>
  <Paragraphs>48</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Arial</vt:lpstr>
      <vt:lpstr>Calibri</vt:lpstr>
      <vt:lpstr>Calibri Light</vt:lpstr>
      <vt:lpstr>Office テーマ</vt:lpstr>
      <vt:lpstr>医療従事者に対する就業制限</vt:lpstr>
      <vt:lpstr>濃厚接触者</vt:lpstr>
      <vt:lpstr>検温の意義</vt:lpstr>
      <vt:lpstr>歯科医院内でPPE　(個人防護具　personal protective equipment)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濃厚接触者</dc:title>
  <dc:creator>Takafumi Yamada</dc:creator>
  <cp:lastModifiedBy>久恒 泰宏</cp:lastModifiedBy>
  <cp:revision>13</cp:revision>
  <dcterms:created xsi:type="dcterms:W3CDTF">2020-06-21T00:39:09Z</dcterms:created>
  <dcterms:modified xsi:type="dcterms:W3CDTF">2020-06-22T22:47:46Z</dcterms:modified>
</cp:coreProperties>
</file>