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7"/>
  </p:notesMasterIdLst>
  <p:sldIdLst>
    <p:sldId id="351" r:id="rId2"/>
    <p:sldId id="352" r:id="rId3"/>
    <p:sldId id="353" r:id="rId4"/>
    <p:sldId id="354" r:id="rId5"/>
    <p:sldId id="355" r:id="rId6"/>
  </p:sldIdLst>
  <p:sldSz cx="9906000" cy="701992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見え消し版" id="{6170117E-E1AC-4D47-A9AB-B88161B5E542}">
          <p14:sldIdLst>
            <p14:sldId id="351"/>
            <p14:sldId id="352"/>
            <p14:sldId id="353"/>
          </p14:sldIdLst>
        </p14:section>
        <p14:section name="溶け込み版" id="{E5057364-078A-49FE-8750-66FA5CF7F126}">
          <p14:sldIdLst>
            <p14:sldId id="354"/>
            <p14:sldId id="35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6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7" autoAdjust="0"/>
    <p:restoredTop sz="96206" autoAdjust="0"/>
  </p:normalViewPr>
  <p:slideViewPr>
    <p:cSldViewPr snapToGrid="0">
      <p:cViewPr varScale="1">
        <p:scale>
          <a:sx n="90" d="100"/>
          <a:sy n="90"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E65F027-2D6A-4837-B278-E4661754CA92}" type="datetimeFigureOut">
              <a:rPr kumimoji="1" lang="ja-JP" altLang="en-US" smtClean="0"/>
              <a:t>2023/2/10</a:t>
            </a:fld>
            <a:endParaRPr kumimoji="1" lang="ja-JP" altLang="en-US"/>
          </a:p>
        </p:txBody>
      </p:sp>
      <p:sp>
        <p:nvSpPr>
          <p:cNvPr id="4" name="スライド イメージ プレースホルダー 3"/>
          <p:cNvSpPr>
            <a:spLocks noGrp="1" noRot="1" noChangeAspect="1"/>
          </p:cNvSpPr>
          <p:nvPr>
            <p:ph type="sldImg" idx="2"/>
          </p:nvPr>
        </p:nvSpPr>
        <p:spPr>
          <a:xfrm>
            <a:off x="1019175" y="1233488"/>
            <a:ext cx="46974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09E1E268-C9D6-4F1E-B9E2-A3A16A0E5D2C}" type="slidenum">
              <a:rPr kumimoji="1" lang="ja-JP" altLang="en-US" smtClean="0"/>
              <a:t>‹#›</a:t>
            </a:fld>
            <a:endParaRPr kumimoji="1" lang="ja-JP" altLang="en-US"/>
          </a:p>
        </p:txBody>
      </p:sp>
    </p:spTree>
    <p:extLst>
      <p:ext uri="{BB962C8B-B14F-4D97-AF65-F5344CB8AC3E}">
        <p14:creationId xmlns:p14="http://schemas.microsoft.com/office/powerpoint/2010/main" val="26184338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48863"/>
            <a:ext cx="8420100" cy="2443974"/>
          </a:xfrm>
        </p:spPr>
        <p:txBody>
          <a:bodyPr anchor="b"/>
          <a:lstStyle>
            <a:lvl1pPr algn="ctr">
              <a:defRPr sz="614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87086"/>
            <a:ext cx="7429500" cy="1694856"/>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4200270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4271901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73746"/>
            <a:ext cx="2135981" cy="594906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73746"/>
            <a:ext cx="6284119" cy="594906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1696168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64445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50108"/>
            <a:ext cx="8543925" cy="2920093"/>
          </a:xfrm>
        </p:spPr>
        <p:txBody>
          <a:bodyPr anchor="b"/>
          <a:lstStyle>
            <a:lvl1pPr>
              <a:defRPr sz="614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697827"/>
            <a:ext cx="8543925" cy="1535608"/>
          </a:xfrm>
        </p:spPr>
        <p:txBody>
          <a:bodyPr/>
          <a:lstStyle>
            <a:lvl1pPr marL="0" indent="0">
              <a:buNone/>
              <a:defRPr sz="2457">
                <a:solidFill>
                  <a:schemeClr val="tx1"/>
                </a:solidFill>
              </a:defRPr>
            </a:lvl1pPr>
            <a:lvl2pPr marL="467990" indent="0">
              <a:buNone/>
              <a:defRPr sz="2047">
                <a:solidFill>
                  <a:schemeClr val="tx1">
                    <a:tint val="75000"/>
                  </a:schemeClr>
                </a:solidFill>
              </a:defRPr>
            </a:lvl2pPr>
            <a:lvl3pPr marL="935980" indent="0">
              <a:buNone/>
              <a:defRPr sz="1842">
                <a:solidFill>
                  <a:schemeClr val="tx1">
                    <a:tint val="75000"/>
                  </a:schemeClr>
                </a:solidFill>
              </a:defRPr>
            </a:lvl3pPr>
            <a:lvl4pPr marL="1403970" indent="0">
              <a:buNone/>
              <a:defRPr sz="1638">
                <a:solidFill>
                  <a:schemeClr val="tx1">
                    <a:tint val="75000"/>
                  </a:schemeClr>
                </a:solidFill>
              </a:defRPr>
            </a:lvl4pPr>
            <a:lvl5pPr marL="1871960" indent="0">
              <a:buNone/>
              <a:defRPr sz="1638">
                <a:solidFill>
                  <a:schemeClr val="tx1">
                    <a:tint val="75000"/>
                  </a:schemeClr>
                </a:solidFill>
              </a:defRPr>
            </a:lvl5pPr>
            <a:lvl6pPr marL="2339950" indent="0">
              <a:buNone/>
              <a:defRPr sz="1638">
                <a:solidFill>
                  <a:schemeClr val="tx1">
                    <a:tint val="75000"/>
                  </a:schemeClr>
                </a:solidFill>
              </a:defRPr>
            </a:lvl6pPr>
            <a:lvl7pPr marL="2807940" indent="0">
              <a:buNone/>
              <a:defRPr sz="1638">
                <a:solidFill>
                  <a:schemeClr val="tx1">
                    <a:tint val="75000"/>
                  </a:schemeClr>
                </a:solidFill>
              </a:defRPr>
            </a:lvl7pPr>
            <a:lvl8pPr marL="3275929" indent="0">
              <a:buNone/>
              <a:defRPr sz="1638">
                <a:solidFill>
                  <a:schemeClr val="tx1">
                    <a:tint val="75000"/>
                  </a:schemeClr>
                </a:solidFill>
              </a:defRPr>
            </a:lvl8pPr>
            <a:lvl9pPr marL="3743919" indent="0">
              <a:buNone/>
              <a:defRPr sz="163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103779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68730"/>
            <a:ext cx="4210050" cy="445407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68730"/>
            <a:ext cx="4210050" cy="445407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212138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73748"/>
            <a:ext cx="8543925" cy="135686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720857"/>
            <a:ext cx="4190702" cy="843365"/>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64223"/>
            <a:ext cx="4190702" cy="377158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720857"/>
            <a:ext cx="4211340" cy="843365"/>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64223"/>
            <a:ext cx="4211340" cy="377158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3423688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106597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4051046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67995"/>
            <a:ext cx="3194943" cy="1637983"/>
          </a:xfrm>
        </p:spPr>
        <p:txBody>
          <a:bodyPr anchor="b"/>
          <a:lstStyle>
            <a:lvl1pPr>
              <a:defRPr sz="3276"/>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1010741"/>
            <a:ext cx="5014913" cy="4988697"/>
          </a:xfrm>
        </p:spPr>
        <p:txBody>
          <a:bodyPr/>
          <a:lstStyle>
            <a:lvl1pPr>
              <a:defRPr sz="3276"/>
            </a:lvl1pPr>
            <a:lvl2pPr>
              <a:defRPr sz="2866"/>
            </a:lvl2pPr>
            <a:lvl3pPr>
              <a:defRPr sz="2457"/>
            </a:lvl3pPr>
            <a:lvl4pPr>
              <a:defRPr sz="2047"/>
            </a:lvl4pPr>
            <a:lvl5pPr>
              <a:defRPr sz="2047"/>
            </a:lvl5pPr>
            <a:lvl6pPr>
              <a:defRPr sz="2047"/>
            </a:lvl6pPr>
            <a:lvl7pPr>
              <a:defRPr sz="2047"/>
            </a:lvl7pPr>
            <a:lvl8pPr>
              <a:defRPr sz="2047"/>
            </a:lvl8pPr>
            <a:lvl9pPr>
              <a:defRPr sz="204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105977"/>
            <a:ext cx="3194943" cy="3901584"/>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3672894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67995"/>
            <a:ext cx="3194943" cy="1637983"/>
          </a:xfrm>
        </p:spPr>
        <p:txBody>
          <a:bodyPr anchor="b"/>
          <a:lstStyle>
            <a:lvl1pPr>
              <a:defRPr sz="3276"/>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1010741"/>
            <a:ext cx="5014913" cy="4988697"/>
          </a:xfrm>
        </p:spPr>
        <p:txBody>
          <a:bodyPr anchor="t"/>
          <a:lstStyle>
            <a:lvl1pPr marL="0" indent="0">
              <a:buNone/>
              <a:defRPr sz="3276"/>
            </a:lvl1pPr>
            <a:lvl2pPr marL="467990" indent="0">
              <a:buNone/>
              <a:defRPr sz="2866"/>
            </a:lvl2pPr>
            <a:lvl3pPr marL="935980" indent="0">
              <a:buNone/>
              <a:defRPr sz="2457"/>
            </a:lvl3pPr>
            <a:lvl4pPr marL="1403970" indent="0">
              <a:buNone/>
              <a:defRPr sz="2047"/>
            </a:lvl4pPr>
            <a:lvl5pPr marL="1871960" indent="0">
              <a:buNone/>
              <a:defRPr sz="2047"/>
            </a:lvl5pPr>
            <a:lvl6pPr marL="2339950" indent="0">
              <a:buNone/>
              <a:defRPr sz="2047"/>
            </a:lvl6pPr>
            <a:lvl7pPr marL="2807940" indent="0">
              <a:buNone/>
              <a:defRPr sz="2047"/>
            </a:lvl7pPr>
            <a:lvl8pPr marL="3275929" indent="0">
              <a:buNone/>
              <a:defRPr sz="2047"/>
            </a:lvl8pPr>
            <a:lvl9pPr marL="3743919" indent="0">
              <a:buNone/>
              <a:defRPr sz="2047"/>
            </a:lvl9pPr>
          </a:lstStyle>
          <a:p>
            <a:r>
              <a:rPr lang="ja-JP" altLang="en-US" smtClean="0"/>
              <a:t>図を追加</a:t>
            </a:r>
            <a:endParaRPr lang="en-US" dirty="0"/>
          </a:p>
        </p:txBody>
      </p:sp>
      <p:sp>
        <p:nvSpPr>
          <p:cNvPr id="4" name="Text Placeholder 3"/>
          <p:cNvSpPr>
            <a:spLocks noGrp="1"/>
          </p:cNvSpPr>
          <p:nvPr>
            <p:ph type="body" sz="half" idx="2"/>
          </p:nvPr>
        </p:nvSpPr>
        <p:spPr>
          <a:xfrm>
            <a:off x="682328" y="2105977"/>
            <a:ext cx="3194943" cy="3901584"/>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AF10041-D223-4973-9569-BDE7C10F91AC}" type="datetimeFigureOut">
              <a:rPr kumimoji="1" lang="ja-JP" altLang="en-US" smtClean="0"/>
              <a:t>2023/2/10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290599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73748"/>
            <a:ext cx="8543925" cy="135686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68730"/>
            <a:ext cx="8543925" cy="445407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506432"/>
            <a:ext cx="2228850" cy="373746"/>
          </a:xfrm>
          <a:prstGeom prst="rect">
            <a:avLst/>
          </a:prstGeom>
        </p:spPr>
        <p:txBody>
          <a:bodyPr vert="horz" lIns="91440" tIns="45720" rIns="91440" bIns="45720" rtlCol="0" anchor="ctr"/>
          <a:lstStyle>
            <a:lvl1pPr algn="l">
              <a:defRPr sz="1228">
                <a:solidFill>
                  <a:schemeClr val="tx1">
                    <a:tint val="75000"/>
                  </a:schemeClr>
                </a:solidFill>
              </a:defRPr>
            </a:lvl1pPr>
          </a:lstStyle>
          <a:p>
            <a:fld id="{5AF10041-D223-4973-9569-BDE7C10F91AC}" type="datetimeFigureOut">
              <a:rPr kumimoji="1" lang="ja-JP" altLang="en-US" smtClean="0"/>
              <a:t>2023/2/10</a:t>
            </a:fld>
            <a:endParaRPr kumimoji="1" lang="ja-JP" altLang="en-US"/>
          </a:p>
        </p:txBody>
      </p:sp>
      <p:sp>
        <p:nvSpPr>
          <p:cNvPr id="5" name="Footer Placeholder 4"/>
          <p:cNvSpPr>
            <a:spLocks noGrp="1"/>
          </p:cNvSpPr>
          <p:nvPr>
            <p:ph type="ftr" sz="quarter" idx="3"/>
          </p:nvPr>
        </p:nvSpPr>
        <p:spPr>
          <a:xfrm>
            <a:off x="3281363" y="6506432"/>
            <a:ext cx="3343275" cy="373746"/>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506432"/>
            <a:ext cx="2228850" cy="373746"/>
          </a:xfrm>
          <a:prstGeom prst="rect">
            <a:avLst/>
          </a:prstGeom>
        </p:spPr>
        <p:txBody>
          <a:bodyPr vert="horz" lIns="91440" tIns="45720" rIns="91440" bIns="45720" rtlCol="0" anchor="ctr"/>
          <a:lstStyle>
            <a:lvl1pPr algn="r">
              <a:defRPr sz="1228">
                <a:solidFill>
                  <a:schemeClr val="tx1">
                    <a:tint val="75000"/>
                  </a:schemeClr>
                </a:solidFill>
              </a:defRPr>
            </a:lvl1pPr>
          </a:lstStyle>
          <a:p>
            <a:fld id="{415F2BE1-C0FC-4E81-8B5C-B0A5C0760515}" type="slidenum">
              <a:rPr kumimoji="1" lang="ja-JP" altLang="en-US" smtClean="0"/>
              <a:t>‹#›</a:t>
            </a:fld>
            <a:endParaRPr kumimoji="1" lang="ja-JP" altLang="en-US"/>
          </a:p>
        </p:txBody>
      </p:sp>
    </p:spTree>
    <p:extLst>
      <p:ext uri="{BB962C8B-B14F-4D97-AF65-F5344CB8AC3E}">
        <p14:creationId xmlns:p14="http://schemas.microsoft.com/office/powerpoint/2010/main" val="36963746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35980" rtl="0" eaLnBrk="1" latinLnBrk="0" hangingPunct="1">
        <a:lnSpc>
          <a:spcPct val="90000"/>
        </a:lnSpc>
        <a:spcBef>
          <a:spcPct val="0"/>
        </a:spcBef>
        <a:buNone/>
        <a:defRPr kumimoji="1"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kumimoji="1"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kumimoji="1"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kumimoji="1"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9pPr>
    </p:bodyStyle>
    <p:otherStyle>
      <a:defPPr>
        <a:defRPr lang="en-US"/>
      </a:defPPr>
      <a:lvl1pPr marL="0" algn="l" defTabSz="935980" rtl="0" eaLnBrk="1" latinLnBrk="0" hangingPunct="1">
        <a:defRPr kumimoji="1" sz="1842" kern="1200">
          <a:solidFill>
            <a:schemeClr val="tx1"/>
          </a:solidFill>
          <a:latin typeface="+mn-lt"/>
          <a:ea typeface="+mn-ea"/>
          <a:cs typeface="+mn-cs"/>
        </a:defRPr>
      </a:lvl1pPr>
      <a:lvl2pPr marL="467990" algn="l" defTabSz="935980" rtl="0" eaLnBrk="1" latinLnBrk="0" hangingPunct="1">
        <a:defRPr kumimoji="1" sz="1842" kern="1200">
          <a:solidFill>
            <a:schemeClr val="tx1"/>
          </a:solidFill>
          <a:latin typeface="+mn-lt"/>
          <a:ea typeface="+mn-ea"/>
          <a:cs typeface="+mn-cs"/>
        </a:defRPr>
      </a:lvl2pPr>
      <a:lvl3pPr marL="935980" algn="l" defTabSz="935980" rtl="0" eaLnBrk="1" latinLnBrk="0" hangingPunct="1">
        <a:defRPr kumimoji="1" sz="1842" kern="1200">
          <a:solidFill>
            <a:schemeClr val="tx1"/>
          </a:solidFill>
          <a:latin typeface="+mn-lt"/>
          <a:ea typeface="+mn-ea"/>
          <a:cs typeface="+mn-cs"/>
        </a:defRPr>
      </a:lvl3pPr>
      <a:lvl4pPr marL="1403970" algn="l" defTabSz="935980" rtl="0" eaLnBrk="1" latinLnBrk="0" hangingPunct="1">
        <a:defRPr kumimoji="1" sz="1842" kern="1200">
          <a:solidFill>
            <a:schemeClr val="tx1"/>
          </a:solidFill>
          <a:latin typeface="+mn-lt"/>
          <a:ea typeface="+mn-ea"/>
          <a:cs typeface="+mn-cs"/>
        </a:defRPr>
      </a:lvl4pPr>
      <a:lvl5pPr marL="1871960" algn="l" defTabSz="935980" rtl="0" eaLnBrk="1" latinLnBrk="0" hangingPunct="1">
        <a:defRPr kumimoji="1" sz="1842" kern="1200">
          <a:solidFill>
            <a:schemeClr val="tx1"/>
          </a:solidFill>
          <a:latin typeface="+mn-lt"/>
          <a:ea typeface="+mn-ea"/>
          <a:cs typeface="+mn-cs"/>
        </a:defRPr>
      </a:lvl5pPr>
      <a:lvl6pPr marL="2339950" algn="l" defTabSz="935980" rtl="0" eaLnBrk="1" latinLnBrk="0" hangingPunct="1">
        <a:defRPr kumimoji="1" sz="1842" kern="1200">
          <a:solidFill>
            <a:schemeClr val="tx1"/>
          </a:solidFill>
          <a:latin typeface="+mn-lt"/>
          <a:ea typeface="+mn-ea"/>
          <a:cs typeface="+mn-cs"/>
        </a:defRPr>
      </a:lvl6pPr>
      <a:lvl7pPr marL="2807940" algn="l" defTabSz="935980" rtl="0" eaLnBrk="1" latinLnBrk="0" hangingPunct="1">
        <a:defRPr kumimoji="1" sz="1842" kern="1200">
          <a:solidFill>
            <a:schemeClr val="tx1"/>
          </a:solidFill>
          <a:latin typeface="+mn-lt"/>
          <a:ea typeface="+mn-ea"/>
          <a:cs typeface="+mn-cs"/>
        </a:defRPr>
      </a:lvl7pPr>
      <a:lvl8pPr marL="3275929" algn="l" defTabSz="935980" rtl="0" eaLnBrk="1" latinLnBrk="0" hangingPunct="1">
        <a:defRPr kumimoji="1" sz="1842" kern="1200">
          <a:solidFill>
            <a:schemeClr val="tx1"/>
          </a:solidFill>
          <a:latin typeface="+mn-lt"/>
          <a:ea typeface="+mn-ea"/>
          <a:cs typeface="+mn-cs"/>
        </a:defRPr>
      </a:lvl8pPr>
      <a:lvl9pPr marL="3743919" algn="l" defTabSz="935980" rtl="0" eaLnBrk="1" latinLnBrk="0" hangingPunct="1">
        <a:defRPr kumimoji="1" sz="18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163622360"/>
              </p:ext>
            </p:extLst>
          </p:nvPr>
        </p:nvGraphicFramePr>
        <p:xfrm>
          <a:off x="151257" y="451068"/>
          <a:ext cx="9674510" cy="6283840"/>
        </p:xfrm>
        <a:graphic>
          <a:graphicData uri="http://schemas.openxmlformats.org/drawingml/2006/table">
            <a:tbl>
              <a:tblPr firstRow="1" bandRow="1">
                <a:tableStyleId>{073A0DAA-6AF3-43AB-8588-CEC1D06C72B9}</a:tableStyleId>
              </a:tblPr>
              <a:tblGrid>
                <a:gridCol w="208280">
                  <a:extLst>
                    <a:ext uri="{9D8B030D-6E8A-4147-A177-3AD203B41FA5}">
                      <a16:colId xmlns:a16="http://schemas.microsoft.com/office/drawing/2014/main" val="3692363306"/>
                    </a:ext>
                  </a:extLst>
                </a:gridCol>
                <a:gridCol w="5063363">
                  <a:extLst>
                    <a:ext uri="{9D8B030D-6E8A-4147-A177-3AD203B41FA5}">
                      <a16:colId xmlns:a16="http://schemas.microsoft.com/office/drawing/2014/main" val="4229352876"/>
                    </a:ext>
                  </a:extLst>
                </a:gridCol>
                <a:gridCol w="4402867">
                  <a:extLst>
                    <a:ext uri="{9D8B030D-6E8A-4147-A177-3AD203B41FA5}">
                      <a16:colId xmlns:a16="http://schemas.microsoft.com/office/drawing/2014/main" val="2041993964"/>
                    </a:ext>
                  </a:extLst>
                </a:gridCol>
              </a:tblGrid>
              <a:tr h="34432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n-lt"/>
                          <a:ea typeface="+mn-ea"/>
                          <a:cs typeface="+mn-cs"/>
                        </a:rPr>
                        <a:t>基本的な感染防止策</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algn="ctr" defTabSz="914400" rtl="0" eaLnBrk="1" latinLnBrk="0" hangingPunct="1"/>
                      <a:r>
                        <a:rPr kumimoji="1" lang="ja-JP" altLang="en-US" sz="1400" kern="1200" dirty="0" smtClean="0">
                          <a:solidFill>
                            <a:schemeClr val="tx1"/>
                          </a:solidFill>
                          <a:latin typeface="+mn-lt"/>
                          <a:ea typeface="+mn-ea"/>
                          <a:cs typeface="+mn-cs"/>
                        </a:rPr>
                        <a:t>具体的な対策例</a:t>
                      </a:r>
                      <a:endParaRPr kumimoji="1" lang="en-US" altLang="ja-JP" sz="1400" kern="1200" dirty="0" smtClean="0">
                        <a:solidFill>
                          <a:schemeClr val="tx1"/>
                        </a:solidFill>
                        <a:latin typeface="+mn-lt"/>
                        <a:ea typeface="+mn-ea"/>
                        <a:cs typeface="+mn-cs"/>
                      </a:endParaRPr>
                    </a:p>
                    <a:p>
                      <a:pPr marL="0" algn="ctr" defTabSz="914400" rtl="0" eaLnBrk="1" latinLnBrk="0" hangingPunct="1"/>
                      <a:r>
                        <a:rPr kumimoji="1" lang="en-US" altLang="ja-JP" sz="1100" kern="1200" dirty="0" smtClean="0">
                          <a:solidFill>
                            <a:schemeClr val="tx1"/>
                          </a:solidFill>
                          <a:latin typeface="+mn-lt"/>
                          <a:ea typeface="+mn-ea"/>
                          <a:cs typeface="+mn-cs"/>
                        </a:rPr>
                        <a:t>※</a:t>
                      </a:r>
                      <a:r>
                        <a:rPr kumimoji="1" lang="ja-JP" altLang="en-US" sz="1100" kern="1200" dirty="0" smtClean="0">
                          <a:solidFill>
                            <a:schemeClr val="tx1"/>
                          </a:solidFill>
                          <a:latin typeface="+mn-lt"/>
                          <a:ea typeface="+mn-ea"/>
                          <a:cs typeface="+mn-cs"/>
                        </a:rPr>
                        <a:t>対策の例であり必須の取組ではないことに留意すること</a:t>
                      </a:r>
                      <a:endParaRPr kumimoji="1" lang="en-US" altLang="ja-JP" sz="11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106302112"/>
                  </a:ext>
                </a:extLst>
              </a:tr>
              <a:tr h="246782">
                <a:tc gridSpan="2">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n-lt"/>
                          <a:ea typeface="+mn-ea"/>
                          <a:cs typeface="+mn-cs"/>
                        </a:rPr>
                        <a:t>１．イベント参加者の感染対策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marL="176213" indent="-176213" algn="l"/>
                      <a:endParaRPr kumimoji="1" lang="ja-JP" altLang="en-US" sz="12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188726776"/>
                  </a:ext>
                </a:extLst>
              </a:tr>
              <a:tr h="246782">
                <a:tc gridSpan="2">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n-lt"/>
                          <a:ea typeface="+mn-ea"/>
                          <a:cs typeface="+mn-cs"/>
                        </a:rPr>
                        <a:t>（１）感染経路に応じた感染対策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6213" indent="-176213" algn="l"/>
                      <a:endParaRPr kumimoji="1" lang="ja-JP" altLang="en-US" sz="12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204246"/>
                  </a:ext>
                </a:extLst>
              </a:tr>
              <a:tr h="26520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rPr>
                        <a:t>①</a:t>
                      </a:r>
                      <a:r>
                        <a:rPr kumimoji="1" lang="ja-JP" altLang="en-US" sz="1400" b="1" dirty="0" smtClean="0">
                          <a:solidFill>
                            <a:schemeClr val="tx1"/>
                          </a:solidFill>
                        </a:rPr>
                        <a:t>飛沫感染対策</a:t>
                      </a:r>
                      <a:endParaRPr kumimoji="1" lang="ja-JP" altLang="en-US" sz="1400" b="1" kern="1200" dirty="0" smtClean="0">
                        <a:solidFill>
                          <a:schemeClr val="tx1"/>
                        </a:solidFill>
                        <a:latin typeface="+mn-lt"/>
                        <a:ea typeface="+mn-ea"/>
                        <a:cs typeface="+mn-cs"/>
                      </a:endParaRPr>
                    </a:p>
                    <a:p>
                      <a:pPr marL="285750" indent="-285750" algn="l" defTabSz="914400" rtl="0" eaLnBrk="1" latinLnBrk="0" hangingPunct="1">
                        <a:buFont typeface="Wingdings" panose="05000000000000000000" pitchFamily="2" charset="2"/>
                        <a:buChar char="p"/>
                      </a:pPr>
                      <a:r>
                        <a:rPr kumimoji="1" lang="ja-JP" altLang="en-US" sz="1400" strike="sngStrike" kern="1200" dirty="0" smtClean="0">
                          <a:solidFill>
                            <a:schemeClr val="tx1"/>
                          </a:solidFill>
                          <a:latin typeface="+mn-lt"/>
                          <a:ea typeface="+mn-ea"/>
                          <a:cs typeface="+mn-cs"/>
                        </a:rPr>
                        <a:t>適切なマスク（不織布マスクを推奨</a:t>
                      </a:r>
                      <a:r>
                        <a:rPr kumimoji="1" lang="en-US" altLang="ja-JP" sz="1400" strike="sngStrike" kern="1200" dirty="0" smtClean="0">
                          <a:solidFill>
                            <a:schemeClr val="tx1"/>
                          </a:solidFill>
                          <a:latin typeface="+mn-lt"/>
                          <a:ea typeface="+mn-ea"/>
                          <a:cs typeface="+mn-cs"/>
                        </a:rPr>
                        <a:t>｡</a:t>
                      </a:r>
                      <a:r>
                        <a:rPr kumimoji="1" lang="ja-JP" altLang="en-US" sz="1400" strike="sngStrike" kern="1200" dirty="0" smtClean="0">
                          <a:solidFill>
                            <a:schemeClr val="tx1"/>
                          </a:solidFill>
                          <a:latin typeface="+mn-lt"/>
                          <a:ea typeface="+mn-ea"/>
                          <a:cs typeface="+mn-cs"/>
                        </a:rPr>
                        <a:t>以下同じ</a:t>
                      </a:r>
                      <a:r>
                        <a:rPr kumimoji="1" lang="en-US" altLang="ja-JP" sz="1400" strike="sngStrike" kern="1200" dirty="0" smtClean="0">
                          <a:solidFill>
                            <a:schemeClr val="tx1"/>
                          </a:solidFill>
                          <a:latin typeface="+mn-lt"/>
                          <a:ea typeface="+mn-ea"/>
                          <a:cs typeface="+mn-cs"/>
                        </a:rPr>
                        <a:t>｡</a:t>
                      </a:r>
                      <a:r>
                        <a:rPr kumimoji="1" lang="ja-JP" altLang="en-US" sz="1400" strike="sngStrike" kern="1200" dirty="0" smtClean="0">
                          <a:solidFill>
                            <a:schemeClr val="tx1"/>
                          </a:solidFill>
                          <a:latin typeface="+mn-lt"/>
                          <a:ea typeface="+mn-ea"/>
                          <a:cs typeface="+mn-cs"/>
                        </a:rPr>
                        <a:t>）の正しい着用の周知・徹底</a:t>
                      </a:r>
                      <a:endParaRPr kumimoji="1" lang="en-US" altLang="ja-JP" sz="1400" strike="sngStrike" kern="1200" dirty="0" smtClean="0">
                        <a:solidFill>
                          <a:schemeClr val="tx1"/>
                        </a:solidFill>
                        <a:latin typeface="+mn-lt"/>
                        <a:ea typeface="+mn-ea"/>
                        <a:cs typeface="+mn-cs"/>
                      </a:endParaRPr>
                    </a:p>
                    <a:p>
                      <a:pPr marL="360000" marR="0" lvl="0" indent="-182563"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200" strike="sngStrike" kern="1200" dirty="0" smtClean="0">
                          <a:solidFill>
                            <a:schemeClr val="tx1"/>
                          </a:solidFill>
                          <a:latin typeface="+mn-lt"/>
                          <a:ea typeface="+mn-ea"/>
                          <a:cs typeface="+mn-cs"/>
                        </a:rPr>
                        <a:t>適切なマスクの正しい着用については、厚生労働省ＨＰ「マスクの着用について」を参照。なお、屋外において、他者と距離がとれない場合であっても会話をほとんど行わない場合は、マスクの着用は必要ないことに留意すること。</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latin typeface="+mn-lt"/>
                          <a:ea typeface="+mn-ea"/>
                          <a:cs typeface="+mn-cs"/>
                        </a:rPr>
                        <a:t>イベント会場（客席、入退場口やトイレ等の共用部）におけるイベント参加者間の適切な距離の確保</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400" strike="sngStrike" kern="1200" dirty="0" smtClean="0">
                          <a:solidFill>
                            <a:schemeClr val="tx1"/>
                          </a:solidFill>
                          <a:latin typeface="+mn-lt"/>
                          <a:ea typeface="+mn-ea"/>
                          <a:cs typeface="+mn-cs"/>
                        </a:rPr>
                        <a:t>マスクを着用しない者に対する個別注意等の具体的方法の検討・実施</a:t>
                      </a:r>
                    </a:p>
                    <a:p>
                      <a:pPr marL="360000"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strike="sngStrike" kern="1200" dirty="0" smtClean="0">
                          <a:solidFill>
                            <a:schemeClr val="tx1"/>
                          </a:solidFill>
                          <a:latin typeface="+mn-lt"/>
                          <a:ea typeface="+mn-ea"/>
                          <a:cs typeface="+mn-cs"/>
                        </a:rPr>
                        <a:t>マスクを着用しない者の退場措置の事前準備・周知（チケット購入時の約款に明記等）</a:t>
                      </a:r>
                      <a:endParaRPr kumimoji="1" lang="en-US" altLang="ja-JP" sz="1200" strike="sngStrike" kern="1200" dirty="0" smtClean="0">
                        <a:solidFill>
                          <a:schemeClr val="tx1"/>
                        </a:solidFill>
                        <a:latin typeface="+mn-lt"/>
                        <a:ea typeface="+mn-ea"/>
                        <a:cs typeface="+mn-cs"/>
                      </a:endParaRPr>
                    </a:p>
                    <a:p>
                      <a:pPr marL="360000"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strike="sngStrike" kern="1200" dirty="0" smtClean="0">
                          <a:solidFill>
                            <a:schemeClr val="tx1"/>
                          </a:solidFill>
                          <a:latin typeface="+mn-lt"/>
                          <a:ea typeface="+mn-ea"/>
                          <a:cs typeface="+mn-cs"/>
                        </a:rPr>
                        <a:t>警備員や映像・音声によるモニタリング、個別注意や退場の徹底</a:t>
                      </a:r>
                      <a:endParaRPr kumimoji="1" lang="en-US" altLang="ja-JP" sz="1200" strike="sngStrike" kern="1200" dirty="0" smtClean="0">
                        <a:solidFill>
                          <a:schemeClr val="tx1"/>
                        </a:solidFill>
                      </a:endParaRPr>
                    </a:p>
                    <a:p>
                      <a:pPr marL="285750" lvl="0" indent="-285750" algn="l" defTabSz="914400" rtl="0" eaLnBrk="1" latinLnBrk="0" hangingPunct="1">
                        <a:lnSpc>
                          <a:spcPts val="1600"/>
                        </a:lnSpc>
                        <a:buFont typeface="Calibri" panose="020F0502020204030204" pitchFamily="34" charset="0"/>
                        <a:buChar char="⃝"/>
                        <a:defRPr/>
                      </a:pPr>
                      <a:r>
                        <a:rPr kumimoji="1" lang="ja-JP" altLang="en-US" sz="1400" kern="1200" dirty="0" smtClean="0">
                          <a:solidFill>
                            <a:schemeClr val="tx1"/>
                          </a:solidFill>
                          <a:latin typeface="+mn-lt"/>
                          <a:ea typeface="+mn-ea"/>
                          <a:cs typeface="+mn-cs"/>
                        </a:rPr>
                        <a:t>入場ゲートの増設</a:t>
                      </a:r>
                      <a:r>
                        <a:rPr kumimoji="1" lang="en-US" altLang="ja-JP" sz="1400" kern="1200" dirty="0" smtClean="0">
                          <a:solidFill>
                            <a:schemeClr val="tx1"/>
                          </a:solidFill>
                          <a:latin typeface="+mn-lt"/>
                          <a:ea typeface="+mn-ea"/>
                          <a:cs typeface="+mn-cs"/>
                        </a:rPr>
                        <a:t>､</a:t>
                      </a:r>
                      <a:r>
                        <a:rPr kumimoji="1" lang="ja-JP" altLang="en-US" sz="1400" kern="1200" dirty="0" smtClean="0">
                          <a:solidFill>
                            <a:schemeClr val="tx1"/>
                          </a:solidFill>
                          <a:latin typeface="+mn-lt"/>
                          <a:ea typeface="+mn-ea"/>
                          <a:cs typeface="+mn-cs"/>
                        </a:rPr>
                        <a:t>開場時間の前倒し</a:t>
                      </a:r>
                      <a:r>
                        <a:rPr kumimoji="1" lang="en-US" altLang="ja-JP" sz="1400" kern="1200" dirty="0" smtClean="0">
                          <a:solidFill>
                            <a:schemeClr val="tx1"/>
                          </a:solidFill>
                          <a:latin typeface="+mn-lt"/>
                          <a:ea typeface="+mn-ea"/>
                          <a:cs typeface="+mn-cs"/>
                        </a:rPr>
                        <a:t>､</a:t>
                      </a:r>
                      <a:r>
                        <a:rPr kumimoji="1" lang="ja-JP" altLang="en-US" sz="1400" kern="1200" dirty="0" smtClean="0">
                          <a:solidFill>
                            <a:schemeClr val="tx1"/>
                          </a:solidFill>
                          <a:latin typeface="+mn-lt"/>
                          <a:ea typeface="+mn-ea"/>
                          <a:cs typeface="+mn-cs"/>
                        </a:rPr>
                        <a:t>時間差･分散退場の実施、密集を回避するための人員配置や動線確保等の体制構築、交通機関との連携（駅付近の混雑度データを踏まえた増便等）による誘導</a:t>
                      </a:r>
                      <a:endParaRPr kumimoji="1" lang="en-US" altLang="ja-JP" sz="1400" kern="1200" dirty="0" smtClean="0">
                        <a:solidFill>
                          <a:schemeClr val="tx1"/>
                        </a:solidFill>
                        <a:latin typeface="+mn-lt"/>
                        <a:ea typeface="+mn-ea"/>
                        <a:cs typeface="+mn-cs"/>
                      </a:endParaRPr>
                    </a:p>
                    <a:p>
                      <a:pPr marL="285750" lvl="0" indent="-285750" algn="l" defTabSz="914400" rtl="0" eaLnBrk="1" latinLnBrk="0" hangingPunct="1">
                        <a:lnSpc>
                          <a:spcPts val="1600"/>
                        </a:lnSpc>
                        <a:buFont typeface="Calibri" panose="020F0502020204030204" pitchFamily="34" charset="0"/>
                        <a:buChar char="⃝"/>
                        <a:defRPr/>
                      </a:pPr>
                      <a:r>
                        <a:rPr kumimoji="1" lang="ja-JP" altLang="en-US" sz="1400" kern="1200" dirty="0" smtClean="0">
                          <a:solidFill>
                            <a:schemeClr val="tx1"/>
                          </a:solidFill>
                          <a:latin typeface="+mn-lt"/>
                          <a:ea typeface="+mn-ea"/>
                          <a:cs typeface="+mn-cs"/>
                        </a:rPr>
                        <a:t>密になりやすい場所での二酸化炭素濃度測定器等を活用した混雑状況の把握・管理、マーキング、誘導員等の配置による誘導</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288868"/>
                  </a:ext>
                </a:extLst>
              </a:tr>
              <a:tr h="25297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②エアロゾル感染対策</a:t>
                      </a:r>
                    </a:p>
                    <a:p>
                      <a:pPr marL="285750" indent="-285750" algn="l">
                        <a:buFont typeface="Wingdings" panose="05000000000000000000" pitchFamily="2" charset="2"/>
                        <a:buChar char="p"/>
                      </a:pPr>
                      <a:r>
                        <a:rPr kumimoji="1" lang="ja-JP" altLang="en-US" sz="1400" kern="1200" dirty="0" smtClean="0">
                          <a:solidFill>
                            <a:schemeClr val="tx1"/>
                          </a:solidFill>
                        </a:rPr>
                        <a:t>機械換気による常時換気又は窓開け換気</a:t>
                      </a:r>
                      <a:endParaRPr kumimoji="1" lang="en-US" altLang="ja-JP" sz="1400" kern="1200" dirty="0" smtClean="0">
                        <a:solidFill>
                          <a:schemeClr val="tx1"/>
                        </a:solidFill>
                      </a:endParaRPr>
                    </a:p>
                    <a:p>
                      <a:pPr marL="360000" indent="-171450" algn="l">
                        <a:buFont typeface="Calibri" panose="020F0502020204030204" pitchFamily="34" charset="0"/>
                        <a:buChar char="*"/>
                      </a:pPr>
                      <a:r>
                        <a:rPr kumimoji="1" lang="ja-JP" altLang="en-US" sz="1200" kern="1200" dirty="0" smtClean="0">
                          <a:solidFill>
                            <a:schemeClr val="tx1"/>
                          </a:solidFill>
                        </a:rPr>
                        <a:t>必要な換気量（一人当たり換気量</a:t>
                      </a:r>
                      <a:r>
                        <a:rPr kumimoji="1" lang="en-US" altLang="ja-JP" sz="1200" kern="1200" dirty="0" smtClean="0">
                          <a:solidFill>
                            <a:schemeClr val="tx1"/>
                          </a:solidFill>
                        </a:rPr>
                        <a:t>30m</a:t>
                      </a:r>
                      <a:r>
                        <a:rPr kumimoji="1" lang="en-US" altLang="ja-JP" sz="1200" kern="1200" baseline="30000" dirty="0" smtClean="0">
                          <a:solidFill>
                            <a:schemeClr val="tx1"/>
                          </a:solidFill>
                        </a:rPr>
                        <a:t>3</a:t>
                      </a:r>
                      <a:r>
                        <a:rPr kumimoji="1" lang="en-US" altLang="ja-JP" sz="1200" kern="1200" dirty="0" smtClean="0">
                          <a:solidFill>
                            <a:schemeClr val="tx1"/>
                          </a:solidFill>
                        </a:rPr>
                        <a:t>/</a:t>
                      </a:r>
                      <a:r>
                        <a:rPr kumimoji="1" lang="ja-JP" altLang="en-US" sz="1200" kern="1200" dirty="0" smtClean="0">
                          <a:solidFill>
                            <a:schemeClr val="tx1"/>
                          </a:solidFill>
                        </a:rPr>
                        <a:t>時を目安）を確保するため、二酸化炭素濃度を概ね</a:t>
                      </a:r>
                      <a:r>
                        <a:rPr kumimoji="1" lang="en-US" altLang="ja-JP" sz="1200" kern="1200" dirty="0" smtClean="0">
                          <a:solidFill>
                            <a:schemeClr val="tx1"/>
                          </a:solidFill>
                        </a:rPr>
                        <a:t>1,000ppm</a:t>
                      </a:r>
                      <a:r>
                        <a:rPr kumimoji="1" lang="ja-JP" altLang="en-US" sz="1200" kern="1200" dirty="0" smtClean="0">
                          <a:solidFill>
                            <a:schemeClr val="tx1"/>
                          </a:solidFill>
                        </a:rPr>
                        <a:t>以下を目安（二酸化炭素濃度測定器の活用が効果的）</a:t>
                      </a:r>
                      <a:endParaRPr kumimoji="1" lang="en-US" altLang="ja-JP" sz="1200" kern="1200" dirty="0" smtClean="0">
                        <a:solidFill>
                          <a:schemeClr val="tx1"/>
                        </a:solidFill>
                      </a:endParaRPr>
                    </a:p>
                    <a:p>
                      <a:pPr marL="360000" marR="0" lvl="0" indent="-1714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200" kern="1200" dirty="0" smtClean="0">
                          <a:solidFill>
                            <a:schemeClr val="tx1"/>
                          </a:solidFill>
                        </a:rPr>
                        <a:t>機械換気が設置されていない場合の窓開け換気は、可能な範囲で２方向の窓開け</a:t>
                      </a:r>
                      <a:endParaRPr kumimoji="1" lang="en-US" altLang="ja-JP" sz="1200" kern="1200" dirty="0" smtClean="0">
                        <a:solidFill>
                          <a:schemeClr val="tx1"/>
                        </a:solidFill>
                      </a:endParaRPr>
                    </a:p>
                    <a:p>
                      <a:pPr marL="360000" marR="0" lvl="0" indent="-1714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200" kern="1200" dirty="0" smtClean="0">
                          <a:solidFill>
                            <a:schemeClr val="tx1"/>
                          </a:solidFill>
                        </a:rPr>
                        <a:t>機械換気、窓開け換気ともに、相対湿度の目安は</a:t>
                      </a:r>
                      <a:r>
                        <a:rPr kumimoji="1" lang="en-US" altLang="ja-JP" sz="1200" kern="1200" dirty="0" smtClean="0">
                          <a:solidFill>
                            <a:schemeClr val="tx1"/>
                          </a:solidFill>
                        </a:rPr>
                        <a:t>40-70%</a:t>
                      </a:r>
                    </a:p>
                    <a:p>
                      <a:pPr marL="360000" indent="-171450" algn="l">
                        <a:buFont typeface="Calibri" panose="020F0502020204030204" pitchFamily="34" charset="0"/>
                        <a:buChar char="*"/>
                      </a:pPr>
                      <a:r>
                        <a:rPr kumimoji="1" lang="ja-JP" altLang="en-US" sz="1200" kern="1200" dirty="0" smtClean="0">
                          <a:solidFill>
                            <a:schemeClr val="tx1"/>
                          </a:solidFill>
                        </a:rPr>
                        <a:t>屋外開催は除く</a:t>
                      </a:r>
                      <a:endParaRPr kumimoji="1" lang="en-US" altLang="ja-JP" sz="1200" kern="1200"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strike="sngStrike" kern="1200" dirty="0" smtClean="0">
                          <a:solidFill>
                            <a:schemeClr val="tx1"/>
                          </a:solidFill>
                        </a:rPr>
                        <a:t>適切なマスクの正しい着用の周知・徹底</a:t>
                      </a:r>
                      <a:r>
                        <a:rPr kumimoji="1" lang="en-US" altLang="ja-JP" sz="1200" strike="sngStrike" kern="1200" dirty="0" smtClean="0">
                          <a:solidFill>
                            <a:schemeClr val="tx1"/>
                          </a:solidFill>
                        </a:rPr>
                        <a:t>【</a:t>
                      </a:r>
                      <a:r>
                        <a:rPr kumimoji="1" lang="ja-JP" altLang="en-US" sz="1200" strike="sngStrike" kern="1200" dirty="0" smtClean="0">
                          <a:solidFill>
                            <a:schemeClr val="tx1"/>
                          </a:solidFill>
                        </a:rPr>
                        <a:t>①と同様</a:t>
                      </a:r>
                      <a:r>
                        <a:rPr kumimoji="1" lang="en-US" altLang="ja-JP" sz="1200" strike="sngStrike" kern="1200" dirty="0" smtClean="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rPr>
                        <a:t>イベント会場（客席、入退場口やトイレ等の共用部）におけるイベント参加者間の適切な距離の確保</a:t>
                      </a:r>
                      <a:r>
                        <a:rPr kumimoji="1" lang="en-US" altLang="ja-JP" sz="1200" kern="1200" dirty="0" smtClean="0">
                          <a:solidFill>
                            <a:schemeClr val="tx1"/>
                          </a:solidFill>
                        </a:rPr>
                        <a:t>【</a:t>
                      </a:r>
                      <a:r>
                        <a:rPr kumimoji="1" lang="ja-JP" altLang="en-US" sz="1200" kern="1200" dirty="0" smtClean="0">
                          <a:solidFill>
                            <a:schemeClr val="tx1"/>
                          </a:solidFill>
                        </a:rPr>
                        <a:t>①と同様</a:t>
                      </a:r>
                      <a:r>
                        <a:rPr kumimoji="1" lang="en-US" altLang="ja-JP" sz="1200" kern="1200" dirty="0" smtClean="0">
                          <a:solidFill>
                            <a:schemeClr val="tx1"/>
                          </a:solidFill>
                        </a:rPr>
                        <a:t>】</a:t>
                      </a:r>
                      <a:endParaRPr kumimoji="1" lang="en-US" altLang="ja-JP" sz="1400" kern="120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defTabSz="914400" rtl="0" eaLnBrk="1" latinLnBrk="0" hangingPunct="1">
                        <a:buFont typeface="Calibri" panose="020F0502020204030204" pitchFamily="34" charset="0"/>
                        <a:buChar char="⃝"/>
                      </a:pPr>
                      <a:r>
                        <a:rPr kumimoji="1" lang="ja-JP" altLang="en-US" sz="1400" kern="1200" dirty="0" smtClean="0">
                          <a:solidFill>
                            <a:schemeClr val="tx1"/>
                          </a:solidFill>
                          <a:latin typeface="+mn-lt"/>
                          <a:ea typeface="+mn-ea"/>
                          <a:cs typeface="+mn-cs"/>
                        </a:rPr>
                        <a:t>各施設の設備に応じた換気</a:t>
                      </a:r>
                    </a:p>
                    <a:p>
                      <a:pPr marL="360000" indent="-177800" algn="l">
                        <a:buFont typeface="Arial" panose="020B0604020202020204" pitchFamily="34" charset="0"/>
                        <a:buChar char="•"/>
                      </a:pPr>
                      <a:r>
                        <a:rPr kumimoji="1" lang="ja-JP" altLang="en-US" sz="1200" kern="1200" dirty="0" smtClean="0">
                          <a:solidFill>
                            <a:schemeClr val="tx1"/>
                          </a:solidFill>
                          <a:latin typeface="+mn-lt"/>
                          <a:ea typeface="+mn-ea"/>
                          <a:cs typeface="+mn-cs"/>
                        </a:rPr>
                        <a:t>施設に備わっている換気設備の確認、その仕様を踏まえた適切な換気</a:t>
                      </a:r>
                      <a:endParaRPr kumimoji="1" lang="en-US" altLang="ja-JP" sz="1200" kern="1200" dirty="0" smtClean="0">
                        <a:solidFill>
                          <a:schemeClr val="tx1"/>
                        </a:solidFill>
                        <a:latin typeface="+mn-lt"/>
                        <a:ea typeface="+mn-ea"/>
                        <a:cs typeface="+mn-cs"/>
                      </a:endParaRPr>
                    </a:p>
                    <a:p>
                      <a:pPr marL="360000" indent="-180975" algn="l">
                        <a:buFont typeface="Arial" panose="020B0604020202020204" pitchFamily="34" charset="0"/>
                        <a:buChar char="•"/>
                      </a:pPr>
                      <a:r>
                        <a:rPr kumimoji="1" lang="ja-JP" altLang="en-US" sz="1200" strike="noStrike" kern="1200" baseline="0" dirty="0" smtClean="0">
                          <a:solidFill>
                            <a:schemeClr val="tx1"/>
                          </a:solidFill>
                        </a:rPr>
                        <a:t>二酸化炭素濃度測定器</a:t>
                      </a:r>
                      <a:r>
                        <a:rPr kumimoji="1" lang="ja-JP" altLang="en-US" sz="1200" kern="1200" dirty="0" smtClean="0">
                          <a:solidFill>
                            <a:schemeClr val="tx1"/>
                          </a:solidFill>
                          <a:latin typeface="+mn-lt"/>
                          <a:ea typeface="+mn-ea"/>
                          <a:cs typeface="+mn-cs"/>
                        </a:rPr>
                        <a:t>による常時モニターや映像解析を活用した換気状況を確認するための手法の検討 ・実施</a:t>
                      </a:r>
                      <a:endParaRPr kumimoji="1" lang="en-US" altLang="ja-JP" sz="1200" kern="1200" dirty="0" smtClean="0">
                        <a:solidFill>
                          <a:schemeClr val="tx1"/>
                        </a:solidFill>
                        <a:latin typeface="+mn-lt"/>
                        <a:ea typeface="+mn-ea"/>
                        <a:cs typeface="+mn-cs"/>
                      </a:endParaRPr>
                    </a:p>
                    <a:p>
                      <a:pPr marL="360000" indent="-171450" algn="l">
                        <a:buFont typeface="Arial" panose="020B0604020202020204" pitchFamily="34" charset="0"/>
                        <a:buChar char="•"/>
                      </a:pPr>
                      <a:r>
                        <a:rPr kumimoji="1" lang="ja-JP" altLang="en-US" sz="1200" kern="1200" dirty="0" smtClean="0">
                          <a:solidFill>
                            <a:schemeClr val="tx1"/>
                          </a:solidFill>
                          <a:latin typeface="+mn-lt"/>
                          <a:ea typeface="+mn-ea"/>
                          <a:cs typeface="+mn-cs"/>
                        </a:rPr>
                        <a:t>換気能力維持のための定期的な検査・メンテナンス</a:t>
                      </a:r>
                      <a:endParaRPr kumimoji="1" lang="en-US" altLang="ja-JP" sz="1200" kern="1200" dirty="0" smtClean="0">
                        <a:solidFill>
                          <a:schemeClr val="tx1"/>
                        </a:solidFill>
                        <a:latin typeface="+mn-lt"/>
                        <a:ea typeface="+mn-ea"/>
                        <a:cs typeface="+mn-cs"/>
                      </a:endParaRPr>
                    </a:p>
                    <a:p>
                      <a:pPr marL="285750" indent="-285750" algn="l" defTabSz="914400" rtl="0" eaLnBrk="1" latinLnBrk="0" hangingPunct="1">
                        <a:buFont typeface="Calibri" panose="020F0502020204030204" pitchFamily="34" charset="0"/>
                        <a:buChar char="⃝"/>
                      </a:pPr>
                      <a:r>
                        <a:rPr kumimoji="1" lang="ja-JP" altLang="en-US" sz="1400" strike="sngStrike" kern="1200" dirty="0" smtClean="0">
                          <a:solidFill>
                            <a:schemeClr val="tx1"/>
                          </a:solidFill>
                          <a:latin typeface="+mn-lt"/>
                          <a:ea typeface="+mn-ea"/>
                          <a:cs typeface="+mn-cs"/>
                        </a:rPr>
                        <a:t>マスクの着用及び</a:t>
                      </a:r>
                      <a:r>
                        <a:rPr kumimoji="1" lang="ja-JP" altLang="en-US" sz="1400" kern="1200" dirty="0" smtClean="0">
                          <a:solidFill>
                            <a:schemeClr val="tx1"/>
                          </a:solidFill>
                          <a:latin typeface="+mn-lt"/>
                          <a:ea typeface="+mn-ea"/>
                          <a:cs typeface="+mn-cs"/>
                        </a:rPr>
                        <a:t>距離の確保については、①飛沫感染対策の対策例を参照</a:t>
                      </a:r>
                      <a:endParaRPr kumimoji="1" lang="ja-JP" altLang="en-US" sz="14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1143834"/>
                  </a:ext>
                </a:extLst>
              </a:tr>
            </a:tbl>
          </a:graphicData>
        </a:graphic>
      </p:graphicFrame>
      <p:grpSp>
        <p:nvGrpSpPr>
          <p:cNvPr id="3" name="グループ化 2"/>
          <p:cNvGrpSpPr/>
          <p:nvPr/>
        </p:nvGrpSpPr>
        <p:grpSpPr>
          <a:xfrm>
            <a:off x="62146" y="30473"/>
            <a:ext cx="9906000" cy="402112"/>
            <a:chOff x="8878" y="35389"/>
            <a:chExt cx="9906000" cy="402112"/>
          </a:xfrm>
        </p:grpSpPr>
        <p:sp>
          <p:nvSpPr>
            <p:cNvPr id="6" name="テキスト ボックス 5"/>
            <p:cNvSpPr txBox="1"/>
            <p:nvPr/>
          </p:nvSpPr>
          <p:spPr>
            <a:xfrm>
              <a:off x="8878" y="68169"/>
              <a:ext cx="9906000"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イベント開催等における必要な感染防止策</a:t>
              </a:r>
            </a:p>
          </p:txBody>
        </p:sp>
        <p:sp>
          <p:nvSpPr>
            <p:cNvPr id="2" name="正方形/長方形 1"/>
            <p:cNvSpPr/>
            <p:nvPr/>
          </p:nvSpPr>
          <p:spPr>
            <a:xfrm>
              <a:off x="9015984" y="35389"/>
              <a:ext cx="774270" cy="3385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別紙２</a:t>
              </a:r>
            </a:p>
          </p:txBody>
        </p:sp>
      </p:grpSp>
      <p:sp>
        <p:nvSpPr>
          <p:cNvPr id="5" name="正方形/長方形 4"/>
          <p:cNvSpPr/>
          <p:nvPr/>
        </p:nvSpPr>
        <p:spPr>
          <a:xfrm>
            <a:off x="332010" y="6734908"/>
            <a:ext cx="5069329" cy="253916"/>
          </a:xfrm>
          <a:prstGeom prst="rect">
            <a:avLst/>
          </a:prstGeom>
        </p:spPr>
        <p:txBody>
          <a:bodyPr wrap="square">
            <a:spAutoFit/>
          </a:bodyPr>
          <a:lstStyle/>
          <a:p>
            <a:r>
              <a:rPr lang="en-US" altLang="ja-JP" sz="1050" b="1" u="sng" dirty="0" smtClean="0"/>
              <a:t>※</a:t>
            </a:r>
            <a:r>
              <a:rPr lang="ja-JP" altLang="en-US" sz="1050" b="1" u="sng" dirty="0" smtClean="0"/>
              <a:t>取消</a:t>
            </a:r>
            <a:r>
              <a:rPr lang="ja-JP" altLang="en-US" sz="1050" b="1" u="sng" dirty="0"/>
              <a:t>線部分</a:t>
            </a:r>
            <a:r>
              <a:rPr lang="ja-JP" altLang="en-US" sz="1050" b="1" u="sng" dirty="0" smtClean="0"/>
              <a:t>は３月</a:t>
            </a:r>
            <a:r>
              <a:rPr lang="en-US" altLang="ja-JP" sz="1050" b="1" u="sng" dirty="0"/>
              <a:t>13</a:t>
            </a:r>
            <a:r>
              <a:rPr lang="ja-JP" altLang="en-US" sz="1050" b="1" u="sng" dirty="0"/>
              <a:t>日</a:t>
            </a:r>
            <a:r>
              <a:rPr lang="ja-JP" altLang="en-US" sz="1050" b="1" u="sng" dirty="0" smtClean="0"/>
              <a:t>以降のイベントにおいて適用する内容</a:t>
            </a:r>
            <a:endParaRPr lang="en-US" altLang="ja-JP" sz="1050" b="1" u="sng" dirty="0" smtClean="0"/>
          </a:p>
        </p:txBody>
      </p:sp>
    </p:spTree>
    <p:extLst>
      <p:ext uri="{BB962C8B-B14F-4D97-AF65-F5344CB8AC3E}">
        <p14:creationId xmlns:p14="http://schemas.microsoft.com/office/powerpoint/2010/main" val="2563250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253711081"/>
              </p:ext>
            </p:extLst>
          </p:nvPr>
        </p:nvGraphicFramePr>
        <p:xfrm>
          <a:off x="151257" y="451068"/>
          <a:ext cx="9674510" cy="5834040"/>
        </p:xfrm>
        <a:graphic>
          <a:graphicData uri="http://schemas.openxmlformats.org/drawingml/2006/table">
            <a:tbl>
              <a:tblPr firstRow="1" bandRow="1">
                <a:tableStyleId>{073A0DAA-6AF3-43AB-8588-CEC1D06C72B9}</a:tableStyleId>
              </a:tblPr>
              <a:tblGrid>
                <a:gridCol w="208280">
                  <a:extLst>
                    <a:ext uri="{9D8B030D-6E8A-4147-A177-3AD203B41FA5}">
                      <a16:colId xmlns:a16="http://schemas.microsoft.com/office/drawing/2014/main" val="3692363306"/>
                    </a:ext>
                  </a:extLst>
                </a:gridCol>
                <a:gridCol w="5063363">
                  <a:extLst>
                    <a:ext uri="{9D8B030D-6E8A-4147-A177-3AD203B41FA5}">
                      <a16:colId xmlns:a16="http://schemas.microsoft.com/office/drawing/2014/main" val="4229352876"/>
                    </a:ext>
                  </a:extLst>
                </a:gridCol>
                <a:gridCol w="4402867">
                  <a:extLst>
                    <a:ext uri="{9D8B030D-6E8A-4147-A177-3AD203B41FA5}">
                      <a16:colId xmlns:a16="http://schemas.microsoft.com/office/drawing/2014/main" val="2041993964"/>
                    </a:ext>
                  </a:extLst>
                </a:gridCol>
              </a:tblGrid>
              <a:tr h="417898">
                <a:tc gridSpan="2">
                  <a:txBody>
                    <a:bodyPr/>
                    <a:lstStyle/>
                    <a:p>
                      <a:pPr marL="0" algn="ctr" defTabSz="914400" rtl="0" eaLnBrk="1" latinLnBrk="0" hangingPunct="1"/>
                      <a:r>
                        <a:rPr kumimoji="1" lang="ja-JP" altLang="en-US" sz="1400" kern="1200" dirty="0" smtClean="0">
                          <a:solidFill>
                            <a:schemeClr val="tx1"/>
                          </a:solidFill>
                          <a:latin typeface="+mn-lt"/>
                          <a:ea typeface="+mn-ea"/>
                          <a:cs typeface="+mn-cs"/>
                        </a:rPr>
                        <a:t>基本的な感染防止策</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algn="ctr" defTabSz="914400" rtl="0" eaLnBrk="1" latinLnBrk="0" hangingPunct="1"/>
                      <a:r>
                        <a:rPr kumimoji="1" lang="ja-JP" altLang="en-US" sz="1400" kern="1200" dirty="0" smtClean="0">
                          <a:solidFill>
                            <a:schemeClr val="tx1"/>
                          </a:solidFill>
                          <a:latin typeface="+mn-lt"/>
                          <a:ea typeface="+mn-ea"/>
                          <a:cs typeface="+mn-cs"/>
                        </a:rPr>
                        <a:t>具体的な対策例</a:t>
                      </a:r>
                      <a:endParaRPr kumimoji="1" lang="en-US" altLang="ja-JP" sz="1400" kern="1200" dirty="0" smtClean="0">
                        <a:solidFill>
                          <a:schemeClr val="tx1"/>
                        </a:solidFill>
                        <a:latin typeface="+mn-lt"/>
                        <a:ea typeface="+mn-ea"/>
                        <a:cs typeface="+mn-cs"/>
                      </a:endParaRPr>
                    </a:p>
                    <a:p>
                      <a:pPr marL="0" algn="ctr" defTabSz="914400" rtl="0" eaLnBrk="1" latinLnBrk="0" hangingPunct="1"/>
                      <a:r>
                        <a:rPr kumimoji="1" lang="en-US" altLang="ja-JP" sz="1100" kern="1200" dirty="0" smtClean="0">
                          <a:solidFill>
                            <a:schemeClr val="tx1"/>
                          </a:solidFill>
                          <a:latin typeface="+mn-lt"/>
                          <a:ea typeface="+mn-ea"/>
                          <a:cs typeface="+mn-cs"/>
                        </a:rPr>
                        <a:t>※</a:t>
                      </a:r>
                      <a:r>
                        <a:rPr kumimoji="1" lang="ja-JP" altLang="en-US" sz="1100" kern="1200" dirty="0" smtClean="0">
                          <a:solidFill>
                            <a:schemeClr val="tx1"/>
                          </a:solidFill>
                          <a:latin typeface="+mn-lt"/>
                          <a:ea typeface="+mn-ea"/>
                          <a:cs typeface="+mn-cs"/>
                        </a:rPr>
                        <a:t>対策の例であり必須の取組ではないことに留意すること</a:t>
                      </a:r>
                      <a:endParaRPr kumimoji="1" lang="en-US" altLang="ja-JP" sz="11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106302112"/>
                  </a:ext>
                </a:extLst>
              </a:tr>
              <a:tr h="269612">
                <a:tc gridSpan="2">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n-lt"/>
                          <a:ea typeface="+mn-ea"/>
                          <a:cs typeface="+mn-cs"/>
                        </a:rPr>
                        <a:t>（１）感染経路に応じた感染対策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6213" indent="-176213" algn="l"/>
                      <a:endParaRPr kumimoji="1" lang="ja-JP" altLang="en-US" sz="12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204246"/>
                  </a:ext>
                </a:extLst>
              </a:tr>
              <a:tr h="169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rPr>
                        <a:t>③接触感染対策</a:t>
                      </a:r>
                      <a:endParaRPr kumimoji="1" lang="ja-JP" altLang="en-US" sz="1400" b="1" kern="1200" dirty="0" smtClean="0">
                        <a:solidFill>
                          <a:schemeClr val="tx1"/>
                        </a:solidFill>
                        <a:latin typeface="+mn-lt"/>
                        <a:ea typeface="+mn-ea"/>
                        <a:cs typeface="+mn-cs"/>
                      </a:endParaRPr>
                    </a:p>
                    <a:p>
                      <a:pPr marL="285750" indent="-285750" algn="l">
                        <a:buFont typeface="Wingdings" panose="05000000000000000000" pitchFamily="2" charset="2"/>
                        <a:buChar char="p"/>
                      </a:pPr>
                      <a:r>
                        <a:rPr kumimoji="1" lang="ja-JP" altLang="en-US" sz="1400" kern="1200" dirty="0" smtClean="0">
                          <a:solidFill>
                            <a:schemeClr val="tx1"/>
                          </a:solidFill>
                        </a:rPr>
                        <a:t>イベント参加者によるこまめな手洗・手指消毒</a:t>
                      </a:r>
                      <a:r>
                        <a:rPr kumimoji="1" lang="ja-JP" altLang="en-US" sz="1400" strike="noStrike" kern="1200" dirty="0" smtClean="0">
                          <a:solidFill>
                            <a:schemeClr val="tx1"/>
                          </a:solidFill>
                        </a:rPr>
                        <a:t>の徹底</a:t>
                      </a:r>
                      <a:r>
                        <a:rPr kumimoji="1" lang="ja-JP" altLang="en-US" sz="1400" strike="noStrike" kern="1200" baseline="0" dirty="0" smtClean="0">
                          <a:solidFill>
                            <a:schemeClr val="tx1"/>
                          </a:solidFill>
                        </a:rPr>
                        <a:t>や、</a:t>
                      </a:r>
                      <a:r>
                        <a:rPr kumimoji="1" lang="ja-JP" altLang="en-US" sz="1400" kern="1200" dirty="0" smtClean="0">
                          <a:solidFill>
                            <a:schemeClr val="tx1"/>
                          </a:solidFill>
                        </a:rPr>
                        <a:t>主催者側によるイベント会場（客席、入退場口やトイレ等の共用部）の消毒の実施</a:t>
                      </a:r>
                      <a:endParaRPr kumimoji="1" lang="en-US" altLang="ja-JP" sz="1400" kern="1200"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rPr>
                        <a:t>イベント会場（客席、入退場口やトイレ等の共用部）におけるイベント参加者間の適切な距離の確保</a:t>
                      </a:r>
                      <a:r>
                        <a:rPr kumimoji="1" lang="en-US" altLang="ja-JP" sz="1200" kern="1200" dirty="0" smtClean="0">
                          <a:solidFill>
                            <a:schemeClr val="tx1"/>
                          </a:solidFill>
                        </a:rPr>
                        <a:t>【</a:t>
                      </a:r>
                      <a:r>
                        <a:rPr kumimoji="1" lang="ja-JP" altLang="en-US" sz="1200" kern="1200" dirty="0" smtClean="0">
                          <a:solidFill>
                            <a:schemeClr val="tx1"/>
                          </a:solidFill>
                        </a:rPr>
                        <a:t>①と同様</a:t>
                      </a:r>
                      <a:r>
                        <a:rPr kumimoji="1" lang="en-US" altLang="ja-JP" sz="1200" kern="1200" dirty="0" smtClean="0">
                          <a:solidFill>
                            <a:schemeClr val="tx1"/>
                          </a:solidFill>
                        </a:rPr>
                        <a:t>】</a:t>
                      </a:r>
                      <a:endParaRPr kumimoji="1" lang="ja-JP" altLang="en-US" sz="1400" kern="120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85750" indent="-285750" algn="l">
                        <a:buFont typeface="Calibri" panose="020F0502020204030204" pitchFamily="34" charset="0"/>
                        <a:buChar char="⃝"/>
                      </a:pPr>
                      <a:r>
                        <a:rPr kumimoji="1" lang="ja-JP" altLang="en-US" sz="1400" kern="1200" dirty="0" smtClean="0">
                          <a:solidFill>
                            <a:schemeClr val="tx1"/>
                          </a:solidFill>
                          <a:latin typeface="+mn-lt"/>
                          <a:ea typeface="+mn-ea"/>
                          <a:cs typeface="+mn-cs"/>
                        </a:rPr>
                        <a:t>具体的な</a:t>
                      </a:r>
                      <a:r>
                        <a:rPr kumimoji="1" lang="ja-JP" altLang="en-US" sz="1400" kern="1200" dirty="0" smtClean="0">
                          <a:solidFill>
                            <a:schemeClr val="tx1"/>
                          </a:solidFill>
                        </a:rPr>
                        <a:t>手洗場、アルコール等の手指消毒液の設置場所、準備個数等の検討・実施</a:t>
                      </a:r>
                      <a:endParaRPr kumimoji="1" lang="en-US" altLang="ja-JP" sz="1400" strike="dblStrike" kern="1200" baseline="0" dirty="0" smtClean="0">
                        <a:solidFill>
                          <a:schemeClr val="tx1"/>
                        </a:solidFill>
                      </a:endParaRPr>
                    </a:p>
                    <a:p>
                      <a:pPr marL="285750" indent="-285750" algn="l">
                        <a:buFont typeface="Calibri" panose="020F0502020204030204" pitchFamily="34" charset="0"/>
                        <a:buChar char="⃝"/>
                      </a:pPr>
                      <a:r>
                        <a:rPr kumimoji="1" lang="ja-JP" altLang="en-US" sz="1400" kern="1200" dirty="0" smtClean="0">
                          <a:solidFill>
                            <a:schemeClr val="tx1"/>
                          </a:solidFill>
                          <a:latin typeface="+mn-lt"/>
                          <a:ea typeface="+mn-ea"/>
                          <a:cs typeface="+mn-cs"/>
                        </a:rPr>
                        <a:t>アナウンス等による手洗・手指消毒の呼びかけ</a:t>
                      </a:r>
                      <a:endParaRPr kumimoji="1" lang="en-US" altLang="ja-JP" sz="1400" kern="1200" dirty="0" smtClean="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400" kern="1200" dirty="0" smtClean="0">
                          <a:solidFill>
                            <a:schemeClr val="tx1"/>
                          </a:solidFill>
                          <a:latin typeface="+mn-lt"/>
                          <a:ea typeface="+mn-ea"/>
                          <a:cs typeface="+mn-cs"/>
                        </a:rPr>
                        <a:t>距離の確保については、①飛沫感染対策の対策例を参照</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5706785"/>
                  </a:ext>
                </a:extLst>
              </a:tr>
              <a:tr h="26961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n-lt"/>
                          <a:ea typeface="+mn-ea"/>
                          <a:cs typeface="+mn-cs"/>
                        </a:rPr>
                        <a:t>（２）その他の感染対策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algn="ctr" defTabSz="914400" rtl="0" eaLnBrk="1" latinLnBrk="0" hangingPunct="1"/>
                      <a:endParaRPr kumimoji="1" lang="en-US" altLang="ja-JP" sz="14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2199384"/>
                  </a:ext>
                </a:extLst>
              </a:tr>
              <a:tr h="172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strike="noStrike" dirty="0" smtClean="0">
                          <a:solidFill>
                            <a:schemeClr val="tx1"/>
                          </a:solidFill>
                        </a:rPr>
                        <a:t>④飲食時の感染対策</a:t>
                      </a:r>
                      <a:endParaRPr kumimoji="1" lang="ja-JP" altLang="en-US" sz="1400" b="1" strike="noStrike" baseline="0" dirty="0" smtClean="0">
                        <a:solidFill>
                          <a:schemeClr val="tx1"/>
                        </a:solidFill>
                      </a:endParaRPr>
                    </a:p>
                    <a:p>
                      <a:pPr marL="285750" indent="-285750">
                        <a:buFont typeface="Wingdings" panose="05000000000000000000" pitchFamily="2" charset="2"/>
                        <a:buChar char="p"/>
                      </a:pPr>
                      <a:r>
                        <a:rPr kumimoji="1" lang="ja-JP" altLang="en-US" sz="1400" strike="noStrike" kern="1200" dirty="0" smtClean="0">
                          <a:solidFill>
                            <a:schemeClr val="tx1"/>
                          </a:solidFill>
                          <a:latin typeface="+mn-lt"/>
                          <a:ea typeface="+mn-ea"/>
                          <a:cs typeface="+mn-cs"/>
                        </a:rPr>
                        <a:t>上記（</a:t>
                      </a:r>
                      <a:r>
                        <a:rPr kumimoji="1" lang="ja-JP" altLang="en-US" sz="1400" b="1" strike="noStrike" kern="1200" dirty="0" smtClean="0">
                          <a:solidFill>
                            <a:schemeClr val="tx1"/>
                          </a:solidFill>
                          <a:latin typeface="+mn-lt"/>
                          <a:ea typeface="+mn-ea"/>
                          <a:cs typeface="+mn-cs"/>
                        </a:rPr>
                        <a:t>１</a:t>
                      </a:r>
                      <a:r>
                        <a:rPr kumimoji="1" lang="ja-JP" altLang="en-US" sz="1400" strike="noStrike" kern="1200" dirty="0" smtClean="0">
                          <a:solidFill>
                            <a:schemeClr val="tx1"/>
                          </a:solidFill>
                          <a:latin typeface="+mn-lt"/>
                          <a:ea typeface="+mn-ea"/>
                          <a:cs typeface="+mn-cs"/>
                        </a:rPr>
                        <a:t>）感染経路に応じた感染対策と併せて、飲食時の感染対策</a:t>
                      </a:r>
                      <a:r>
                        <a:rPr kumimoji="1" lang="ja-JP" altLang="en-US" sz="1400" strike="sngStrike" kern="1200" dirty="0" smtClean="0">
                          <a:solidFill>
                            <a:schemeClr val="tx1"/>
                          </a:solidFill>
                          <a:latin typeface="+mn-lt"/>
                          <a:ea typeface="+mn-ea"/>
                          <a:cs typeface="+mn-cs"/>
                        </a:rPr>
                        <a:t>（食事中以外のマスク着用等）</a:t>
                      </a:r>
                      <a:r>
                        <a:rPr kumimoji="1" lang="ja-JP" altLang="en-US" sz="1400" strike="noStrike" kern="1200" dirty="0" smtClean="0">
                          <a:solidFill>
                            <a:schemeClr val="tx1"/>
                          </a:solidFill>
                          <a:latin typeface="+mn-lt"/>
                          <a:ea typeface="+mn-ea"/>
                          <a:cs typeface="+mn-cs"/>
                        </a:rPr>
                        <a:t>の周知</a:t>
                      </a:r>
                      <a:endParaRPr kumimoji="1" lang="en-US" altLang="ja-JP" sz="1400" strike="noStrike" kern="120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285750" indent="-285750" algn="l" defTabSz="914400" rtl="0" eaLnBrk="1" latinLnBrk="0" hangingPunct="1">
                        <a:buFont typeface="Calibri" panose="020F0502020204030204" pitchFamily="34" charset="0"/>
                        <a:buChar char="⃝"/>
                      </a:pPr>
                      <a:r>
                        <a:rPr kumimoji="1" lang="ja-JP" altLang="en-US" sz="1400" strike="noStrike" kern="1200" dirty="0" smtClean="0">
                          <a:solidFill>
                            <a:schemeClr val="tx1"/>
                          </a:solidFill>
                          <a:latin typeface="+mn-lt"/>
                          <a:ea typeface="+mn-ea"/>
                          <a:cs typeface="+mn-cs"/>
                        </a:rPr>
                        <a:t>アナウンス等による飲食時の感染対策の呼びかけ</a:t>
                      </a:r>
                      <a:endParaRPr kumimoji="1" lang="en-US" altLang="ja-JP" sz="1400" strike="noStrike" kern="1200" dirty="0" smtClean="0">
                        <a:solidFill>
                          <a:schemeClr val="tx1"/>
                        </a:solidFill>
                        <a:latin typeface="+mn-lt"/>
                        <a:ea typeface="+mn-ea"/>
                        <a:cs typeface="+mn-cs"/>
                      </a:endParaRPr>
                    </a:p>
                    <a:p>
                      <a:pPr marL="285750" indent="-285750" algn="l" defTabSz="914400" rtl="0" eaLnBrk="1" latinLnBrk="0" hangingPunct="1">
                        <a:buFont typeface="Calibri" panose="020F0502020204030204" pitchFamily="34" charset="0"/>
                        <a:buChar char="⃝"/>
                      </a:pPr>
                      <a:r>
                        <a:rPr kumimoji="1" lang="ja-JP" altLang="en-US" sz="1400" strike="noStrike" kern="1200" dirty="0" smtClean="0">
                          <a:solidFill>
                            <a:schemeClr val="tx1"/>
                          </a:solidFill>
                          <a:latin typeface="+mn-lt"/>
                          <a:ea typeface="+mn-ea"/>
                          <a:cs typeface="+mn-cs"/>
                        </a:rPr>
                        <a:t>飲食専用エリアの設置及び当該エリアでの飲食の推奨</a:t>
                      </a:r>
                      <a:endParaRPr kumimoji="1" lang="en-US" altLang="ja-JP" sz="1400" strike="noStrike" kern="1200" dirty="0" smtClean="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400" strike="noStrike" kern="1200" dirty="0" smtClean="0">
                          <a:solidFill>
                            <a:schemeClr val="tx1"/>
                          </a:solidFill>
                          <a:latin typeface="+mn-lt"/>
                          <a:ea typeface="+mn-ea"/>
                          <a:cs typeface="+mn-cs"/>
                        </a:rPr>
                        <a:t>飲食店に求められる感染対策等を踏まえた飲食専用エリアでの感染対策（身体的距離の確保等）</a:t>
                      </a:r>
                      <a:endParaRPr kumimoji="1" lang="en-US" altLang="ja-JP" sz="1400" strike="noStrike"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7340562"/>
                  </a:ext>
                </a:extLst>
              </a:tr>
              <a:tr h="133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⑤イベント前の感染対策</a:t>
                      </a:r>
                      <a:endParaRPr kumimoji="1" lang="en-US" altLang="ja-JP" sz="1400" b="1"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latin typeface="+mn-lt"/>
                          <a:ea typeface="+mn-ea"/>
                          <a:cs typeface="+mn-cs"/>
                        </a:rPr>
                        <a:t>発熱等の症状がある者のイベント参加の自粛の呼びかけ</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400" kern="1200" dirty="0" smtClean="0">
                          <a:solidFill>
                            <a:schemeClr val="tx1"/>
                          </a:solidFill>
                          <a:latin typeface="+mn-lt"/>
                          <a:ea typeface="+mn-ea"/>
                          <a:cs typeface="+mn-cs"/>
                        </a:rPr>
                        <a:t>体制構築の上、検温・検査の実施</a:t>
                      </a: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tab pos="176213" algn="l"/>
                        </a:tabLst>
                        <a:defRPr/>
                      </a:pPr>
                      <a:r>
                        <a:rPr kumimoji="1" lang="ja-JP" altLang="en-US" sz="1400" kern="1200" dirty="0" smtClean="0">
                          <a:solidFill>
                            <a:schemeClr val="tx1"/>
                          </a:solidFill>
                          <a:latin typeface="+mn-lt"/>
                          <a:ea typeface="+mn-ea"/>
                          <a:cs typeface="+mn-cs"/>
                        </a:rPr>
                        <a:t>発熱等の症状がある者の参加自粛を促すことができるキャンセルポリシーの整備</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2875529"/>
                  </a:ext>
                </a:extLst>
              </a:tr>
            </a:tbl>
          </a:graphicData>
        </a:graphic>
      </p:graphicFrame>
      <p:grpSp>
        <p:nvGrpSpPr>
          <p:cNvPr id="7" name="グループ化 6"/>
          <p:cNvGrpSpPr/>
          <p:nvPr/>
        </p:nvGrpSpPr>
        <p:grpSpPr>
          <a:xfrm>
            <a:off x="62146" y="30473"/>
            <a:ext cx="9906000" cy="402112"/>
            <a:chOff x="8878" y="35389"/>
            <a:chExt cx="9906000" cy="402112"/>
          </a:xfrm>
        </p:grpSpPr>
        <p:sp>
          <p:nvSpPr>
            <p:cNvPr id="8" name="テキスト ボックス 7"/>
            <p:cNvSpPr txBox="1"/>
            <p:nvPr/>
          </p:nvSpPr>
          <p:spPr>
            <a:xfrm>
              <a:off x="8878" y="68169"/>
              <a:ext cx="9906000"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イベント開催等における必要な感染防止策</a:t>
              </a:r>
            </a:p>
          </p:txBody>
        </p:sp>
        <p:sp>
          <p:nvSpPr>
            <p:cNvPr id="9" name="正方形/長方形 8"/>
            <p:cNvSpPr/>
            <p:nvPr/>
          </p:nvSpPr>
          <p:spPr>
            <a:xfrm>
              <a:off x="9015984" y="35389"/>
              <a:ext cx="774270" cy="3385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別紙２</a:t>
              </a:r>
            </a:p>
          </p:txBody>
        </p:sp>
      </p:grpSp>
      <p:sp>
        <p:nvSpPr>
          <p:cNvPr id="6" name="正方形/長方形 5"/>
          <p:cNvSpPr/>
          <p:nvPr/>
        </p:nvSpPr>
        <p:spPr>
          <a:xfrm>
            <a:off x="332010" y="6734908"/>
            <a:ext cx="5069329" cy="253916"/>
          </a:xfrm>
          <a:prstGeom prst="rect">
            <a:avLst/>
          </a:prstGeom>
        </p:spPr>
        <p:txBody>
          <a:bodyPr wrap="square">
            <a:spAutoFit/>
          </a:bodyPr>
          <a:lstStyle/>
          <a:p>
            <a:r>
              <a:rPr lang="en-US" altLang="ja-JP" sz="1050" b="1" u="sng" dirty="0" smtClean="0"/>
              <a:t>※</a:t>
            </a:r>
            <a:r>
              <a:rPr lang="ja-JP" altLang="en-US" sz="1050" b="1" u="sng" dirty="0" smtClean="0"/>
              <a:t>取消</a:t>
            </a:r>
            <a:r>
              <a:rPr lang="ja-JP" altLang="en-US" sz="1050" b="1" u="sng" dirty="0"/>
              <a:t>線部分</a:t>
            </a:r>
            <a:r>
              <a:rPr lang="ja-JP" altLang="en-US" sz="1050" b="1" u="sng" dirty="0" smtClean="0"/>
              <a:t>は３月</a:t>
            </a:r>
            <a:r>
              <a:rPr lang="en-US" altLang="ja-JP" sz="1050" b="1" u="sng" dirty="0"/>
              <a:t>13</a:t>
            </a:r>
            <a:r>
              <a:rPr lang="ja-JP" altLang="en-US" sz="1050" b="1" u="sng" dirty="0"/>
              <a:t>日</a:t>
            </a:r>
            <a:r>
              <a:rPr lang="ja-JP" altLang="en-US" sz="1050" b="1" u="sng" dirty="0" smtClean="0"/>
              <a:t>以降のイベントにおいて適用する内容</a:t>
            </a:r>
            <a:endParaRPr lang="en-US" altLang="ja-JP" sz="1050" b="1" u="sng" dirty="0" smtClean="0"/>
          </a:p>
        </p:txBody>
      </p:sp>
    </p:spTree>
    <p:extLst>
      <p:ext uri="{BB962C8B-B14F-4D97-AF65-F5344CB8AC3E}">
        <p14:creationId xmlns:p14="http://schemas.microsoft.com/office/powerpoint/2010/main" val="3008133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250907682"/>
              </p:ext>
            </p:extLst>
          </p:nvPr>
        </p:nvGraphicFramePr>
        <p:xfrm>
          <a:off x="151257" y="451067"/>
          <a:ext cx="9674510" cy="4507795"/>
        </p:xfrm>
        <a:graphic>
          <a:graphicData uri="http://schemas.openxmlformats.org/drawingml/2006/table">
            <a:tbl>
              <a:tblPr firstRow="1" bandRow="1">
                <a:tableStyleId>{073A0DAA-6AF3-43AB-8588-CEC1D06C72B9}</a:tableStyleId>
              </a:tblPr>
              <a:tblGrid>
                <a:gridCol w="208280">
                  <a:extLst>
                    <a:ext uri="{9D8B030D-6E8A-4147-A177-3AD203B41FA5}">
                      <a16:colId xmlns:a16="http://schemas.microsoft.com/office/drawing/2014/main" val="3692363306"/>
                    </a:ext>
                  </a:extLst>
                </a:gridCol>
                <a:gridCol w="3920363">
                  <a:extLst>
                    <a:ext uri="{9D8B030D-6E8A-4147-A177-3AD203B41FA5}">
                      <a16:colId xmlns:a16="http://schemas.microsoft.com/office/drawing/2014/main" val="1654044497"/>
                    </a:ext>
                  </a:extLst>
                </a:gridCol>
                <a:gridCol w="5545867">
                  <a:extLst>
                    <a:ext uri="{9D8B030D-6E8A-4147-A177-3AD203B41FA5}">
                      <a16:colId xmlns:a16="http://schemas.microsoft.com/office/drawing/2014/main" val="2041993964"/>
                    </a:ext>
                  </a:extLst>
                </a:gridCol>
              </a:tblGrid>
              <a:tr h="299936">
                <a:tc gridSpan="2">
                  <a:txBody>
                    <a:bodyPr/>
                    <a:lstStyle/>
                    <a:p>
                      <a:pPr marL="0" algn="ctr" defTabSz="914400" rtl="0" eaLnBrk="1" latinLnBrk="0" hangingPunct="1"/>
                      <a:r>
                        <a:rPr kumimoji="1" lang="ja-JP" altLang="en-US" sz="1400" kern="1200" dirty="0" smtClean="0">
                          <a:solidFill>
                            <a:schemeClr val="tx1"/>
                          </a:solidFill>
                          <a:latin typeface="+mn-lt"/>
                          <a:ea typeface="+mn-ea"/>
                          <a:cs typeface="+mn-cs"/>
                        </a:rPr>
                        <a:t>基本的な感染防止策</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algn="ctr" defTabSz="914400" rtl="0" eaLnBrk="1" latinLnBrk="0" hangingPunct="1"/>
                      <a:r>
                        <a:rPr kumimoji="1" lang="ja-JP" altLang="en-US" sz="1400" kern="1200" dirty="0" smtClean="0">
                          <a:solidFill>
                            <a:schemeClr val="tx1"/>
                          </a:solidFill>
                          <a:latin typeface="+mn-lt"/>
                          <a:ea typeface="+mn-ea"/>
                          <a:cs typeface="+mn-cs"/>
                        </a:rPr>
                        <a:t>具体的な対策例</a:t>
                      </a:r>
                      <a:endParaRPr kumimoji="1" lang="en-US" altLang="ja-JP" sz="1400" kern="1200" dirty="0" smtClean="0">
                        <a:solidFill>
                          <a:schemeClr val="tx1"/>
                        </a:solidFill>
                        <a:latin typeface="+mn-lt"/>
                        <a:ea typeface="+mn-ea"/>
                        <a:cs typeface="+mn-cs"/>
                      </a:endParaRPr>
                    </a:p>
                    <a:p>
                      <a:pPr marL="0" algn="ctr" defTabSz="914400" rtl="0" eaLnBrk="1" latinLnBrk="0" hangingPunct="1"/>
                      <a:r>
                        <a:rPr kumimoji="1" lang="en-US" altLang="ja-JP" sz="1100" kern="1200" dirty="0" smtClean="0">
                          <a:solidFill>
                            <a:schemeClr val="tx1"/>
                          </a:solidFill>
                          <a:latin typeface="+mn-lt"/>
                          <a:ea typeface="+mn-ea"/>
                          <a:cs typeface="+mn-cs"/>
                        </a:rPr>
                        <a:t>※</a:t>
                      </a:r>
                      <a:r>
                        <a:rPr kumimoji="1" lang="ja-JP" altLang="en-US" sz="1100" kern="1200" dirty="0" smtClean="0">
                          <a:solidFill>
                            <a:schemeClr val="tx1"/>
                          </a:solidFill>
                          <a:latin typeface="+mn-lt"/>
                          <a:ea typeface="+mn-ea"/>
                          <a:cs typeface="+mn-cs"/>
                        </a:rPr>
                        <a:t>対策の例であり必須の取組では</a:t>
                      </a:r>
                      <a:r>
                        <a:rPr kumimoji="1" lang="ja-JP" altLang="en-US" sz="1100" kern="1200" smtClean="0">
                          <a:solidFill>
                            <a:schemeClr val="tx1"/>
                          </a:solidFill>
                          <a:latin typeface="+mn-lt"/>
                          <a:ea typeface="+mn-ea"/>
                          <a:cs typeface="+mn-cs"/>
                        </a:rPr>
                        <a:t>ないことに留意する</a:t>
                      </a:r>
                      <a:r>
                        <a:rPr kumimoji="1" lang="ja-JP" altLang="en-US" sz="1100" kern="1200" dirty="0" smtClean="0">
                          <a:solidFill>
                            <a:schemeClr val="tx1"/>
                          </a:solidFill>
                          <a:latin typeface="+mn-lt"/>
                          <a:ea typeface="+mn-ea"/>
                          <a:cs typeface="+mn-cs"/>
                        </a:rPr>
                        <a:t>こと</a:t>
                      </a:r>
                      <a:endParaRPr kumimoji="1" lang="en-US" altLang="ja-JP" sz="11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106302112"/>
                  </a:ext>
                </a:extLst>
              </a:tr>
              <a:tr h="29203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n-lt"/>
                          <a:ea typeface="+mn-ea"/>
                          <a:cs typeface="+mn-cs"/>
                        </a:rPr>
                        <a:t>２．出演者やスタッフの感染対策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marL="0" algn="ctr" defTabSz="914400" rtl="0" eaLnBrk="1" latinLnBrk="0" hangingPunct="1"/>
                      <a:endParaRPr kumimoji="1" lang="en-US" altLang="ja-JP" sz="14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52199384"/>
                  </a:ext>
                </a:extLst>
              </a:tr>
              <a:tr h="3730555">
                <a:tc>
                  <a:txBody>
                    <a:bodyPr/>
                    <a:lstStyle/>
                    <a:p>
                      <a:endParaRPr kumimoji="1" lang="ja-JP" altLang="en-US" sz="14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6213" indent="-176213"/>
                      <a:r>
                        <a:rPr kumimoji="1" lang="ja-JP" altLang="en-US" sz="1400" b="1" kern="1200" dirty="0" smtClean="0">
                          <a:solidFill>
                            <a:schemeClr val="tx1"/>
                          </a:solidFill>
                          <a:latin typeface="+mn-lt"/>
                          <a:ea typeface="+mn-ea"/>
                          <a:cs typeface="+mn-cs"/>
                        </a:rPr>
                        <a:t>⑥出演者やスタッフの感染対策</a:t>
                      </a:r>
                      <a:endParaRPr kumimoji="1" lang="en-US" altLang="ja-JP" sz="1400" b="1"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latin typeface="+mn-lt"/>
                          <a:ea typeface="+mn-ea"/>
                          <a:cs typeface="+mn-cs"/>
                        </a:rPr>
                        <a:t>出演者やスタッフによる、練習時・本番等における上記（１）感染経路に応じた感染対策に加え、健康管理や必要に応じた検査等の実施</a:t>
                      </a:r>
                      <a:endParaRPr kumimoji="1" lang="en-US" altLang="ja-JP" sz="1400" kern="1200" dirty="0" smtClean="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latin typeface="+mn-lt"/>
                          <a:ea typeface="+mn-ea"/>
                          <a:cs typeface="+mn-cs"/>
                        </a:rPr>
                        <a:t>舞台と客席との適切な距離の確保など、出演者やスタッフから参加者に感染させないための対策の実施</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285750" lvl="0" indent="-285750" algn="l" defTabSz="914400" rtl="0" eaLnBrk="1" latinLnBrk="0" hangingPunct="1">
                        <a:lnSpc>
                          <a:spcPts val="1600"/>
                        </a:lnSpc>
                        <a:buFont typeface="Calibri" panose="020F0502020204030204" pitchFamily="34" charset="0"/>
                        <a:buChar char="⃝"/>
                        <a:defRPr/>
                      </a:pPr>
                      <a:r>
                        <a:rPr kumimoji="1" lang="ja-JP" altLang="en-US" sz="1400" kern="1200" dirty="0" smtClean="0">
                          <a:solidFill>
                            <a:schemeClr val="tx1"/>
                          </a:solidFill>
                          <a:latin typeface="+mn-lt"/>
                          <a:ea typeface="+mn-ea"/>
                          <a:cs typeface="+mn-cs"/>
                        </a:rPr>
                        <a:t>日常から行う出演者やスタッフの感染対策の実施</a:t>
                      </a:r>
                      <a:endParaRPr kumimoji="1" lang="en-US" altLang="ja-JP" sz="1400" kern="1200" dirty="0" smtClean="0">
                        <a:solidFill>
                          <a:schemeClr val="tx1"/>
                        </a:solidFill>
                        <a:latin typeface="+mn-lt"/>
                        <a:ea typeface="+mn-ea"/>
                        <a:cs typeface="+mn-cs"/>
                      </a:endParaRPr>
                    </a:p>
                    <a:p>
                      <a:pPr marL="360000" lvl="0" indent="-285750" algn="l" defTabSz="914400" rtl="0" eaLnBrk="1" latinLnBrk="0" hangingPunct="1">
                        <a:lnSpc>
                          <a:spcPts val="1600"/>
                        </a:lnSpc>
                        <a:buFont typeface="Arial" panose="020B0604020202020204" pitchFamily="34" charset="0"/>
                        <a:buChar char="•"/>
                        <a:defRPr/>
                      </a:pPr>
                      <a:r>
                        <a:rPr kumimoji="1" lang="ja-JP" altLang="en-US" sz="1200" kern="1200" dirty="0" smtClean="0">
                          <a:solidFill>
                            <a:schemeClr val="tx1"/>
                          </a:solidFill>
                          <a:latin typeface="+mn-lt"/>
                          <a:ea typeface="+mn-ea"/>
                          <a:cs typeface="+mn-cs"/>
                        </a:rPr>
                        <a:t>健康アプリの活用等による健康管理</a:t>
                      </a:r>
                      <a:endParaRPr kumimoji="1" lang="en-US" altLang="ja-JP" sz="1200" kern="1200" dirty="0" smtClean="0">
                        <a:solidFill>
                          <a:schemeClr val="tx1"/>
                        </a:solidFill>
                        <a:latin typeface="+mn-lt"/>
                        <a:ea typeface="+mn-ea"/>
                        <a:cs typeface="+mn-cs"/>
                      </a:endParaRPr>
                    </a:p>
                    <a:p>
                      <a:pPr marL="360000" lvl="0" indent="-285750" algn="l" defTabSz="914400" rtl="0" eaLnBrk="1" latinLnBrk="0" hangingPunct="1">
                        <a:lnSpc>
                          <a:spcPts val="1600"/>
                        </a:lnSpc>
                        <a:buFont typeface="Arial" panose="020B0604020202020204" pitchFamily="34" charset="0"/>
                        <a:buChar char="•"/>
                        <a:defRPr/>
                      </a:pPr>
                      <a:r>
                        <a:rPr kumimoji="1" lang="ja-JP" altLang="en-US" sz="1200" kern="1200" dirty="0" smtClean="0">
                          <a:solidFill>
                            <a:schemeClr val="tx1"/>
                          </a:solidFill>
                          <a:latin typeface="+mn-lt"/>
                          <a:ea typeface="+mn-ea"/>
                          <a:cs typeface="+mn-cs"/>
                        </a:rPr>
                        <a:t>出演者やスタッフの必要に応じた検査の実施</a:t>
                      </a:r>
                      <a:endParaRPr kumimoji="1" lang="en-US" altLang="ja-JP" sz="1200" kern="1200" dirty="0" smtClean="0">
                        <a:solidFill>
                          <a:schemeClr val="tx1"/>
                        </a:solidFill>
                        <a:latin typeface="+mn-lt"/>
                        <a:ea typeface="+mn-ea"/>
                        <a:cs typeface="+mn-cs"/>
                      </a:endParaRPr>
                    </a:p>
                    <a:p>
                      <a:pPr marL="360000" lvl="0" indent="-285750" algn="l" defTabSz="914400" rtl="0" eaLnBrk="1" latinLnBrk="0" hangingPunct="1">
                        <a:lnSpc>
                          <a:spcPts val="1600"/>
                        </a:lnSpc>
                        <a:buFont typeface="Arial" panose="020B0604020202020204" pitchFamily="34" charset="0"/>
                        <a:buChar char="•"/>
                        <a:defRPr/>
                      </a:pPr>
                      <a:r>
                        <a:rPr kumimoji="1" lang="ja-JP" altLang="en-US" sz="1200" kern="1200" dirty="0" smtClean="0">
                          <a:solidFill>
                            <a:schemeClr val="tx1"/>
                          </a:solidFill>
                          <a:latin typeface="+mn-lt"/>
                          <a:ea typeface="+mn-ea"/>
                          <a:cs typeface="+mn-cs"/>
                        </a:rPr>
                        <a:t>発熱等の症状がある者は出演・練習を控える</a:t>
                      </a:r>
                      <a:endParaRPr kumimoji="1" lang="en-US" altLang="ja-JP" sz="1200" kern="1200" dirty="0" smtClean="0">
                        <a:solidFill>
                          <a:schemeClr val="tx1"/>
                        </a:solidFill>
                        <a:latin typeface="+mn-lt"/>
                        <a:ea typeface="+mn-ea"/>
                        <a:cs typeface="+mn-cs"/>
                      </a:endParaRPr>
                    </a:p>
                    <a:p>
                      <a:pPr marL="360000" lvl="0" indent="-285750" algn="l" defTabSz="914400" rtl="0" eaLnBrk="1" latinLnBrk="0" hangingPunct="1">
                        <a:lnSpc>
                          <a:spcPts val="1600"/>
                        </a:lnSpc>
                        <a:buFont typeface="Arial" panose="020B0604020202020204" pitchFamily="34" charset="0"/>
                        <a:buChar char="•"/>
                        <a:defRPr/>
                      </a:pPr>
                      <a:r>
                        <a:rPr kumimoji="1" lang="ja-JP" altLang="en-US" sz="1200" kern="1200" dirty="0" smtClean="0">
                          <a:solidFill>
                            <a:schemeClr val="tx1"/>
                          </a:solidFill>
                          <a:latin typeface="+mn-lt"/>
                          <a:ea typeface="+mn-ea"/>
                          <a:cs typeface="+mn-cs"/>
                        </a:rPr>
                        <a:t>練習時</a:t>
                      </a:r>
                      <a:r>
                        <a:rPr kumimoji="1" lang="ja-JP" altLang="en-US" sz="1200" b="0" u="none" strike="noStrike" kern="1200" dirty="0" smtClean="0">
                          <a:solidFill>
                            <a:schemeClr val="tx1"/>
                          </a:solidFill>
                          <a:effectLst/>
                          <a:latin typeface="+mn-lt"/>
                          <a:ea typeface="+mn-ea"/>
                          <a:cs typeface="+mn-cs"/>
                        </a:rPr>
                        <a:t>やその前後の活動</a:t>
                      </a:r>
                      <a:r>
                        <a:rPr kumimoji="1" lang="ja-JP" altLang="en-US" sz="1200" kern="1200" dirty="0" smtClean="0">
                          <a:solidFill>
                            <a:schemeClr val="tx1"/>
                          </a:solidFill>
                          <a:latin typeface="+mn-lt"/>
                          <a:ea typeface="+mn-ea"/>
                          <a:cs typeface="+mn-cs"/>
                        </a:rPr>
                        <a:t>等における</a:t>
                      </a:r>
                      <a:r>
                        <a:rPr kumimoji="1" lang="ja-JP" altLang="en-US" sz="1200" strike="sngStrike" kern="1200" dirty="0" smtClean="0">
                          <a:solidFill>
                            <a:schemeClr val="tx1"/>
                          </a:solidFill>
                          <a:latin typeface="+mn-lt"/>
                          <a:ea typeface="+mn-ea"/>
                          <a:cs typeface="+mn-cs"/>
                        </a:rPr>
                        <a:t>適切なマスクの正しい着用、</a:t>
                      </a:r>
                      <a:r>
                        <a:rPr kumimoji="1" lang="ja-JP" altLang="en-US" sz="1200" kern="1200" dirty="0" smtClean="0">
                          <a:solidFill>
                            <a:schemeClr val="tx1"/>
                          </a:solidFill>
                          <a:latin typeface="+mn-lt"/>
                          <a:ea typeface="+mn-ea"/>
                          <a:cs typeface="+mn-cs"/>
                        </a:rPr>
                        <a:t>出演者やスタッフの関係者間の適切な距離確保、換気等</a:t>
                      </a:r>
                      <a:endParaRPr kumimoji="1" lang="en-US" altLang="ja-JP" sz="1200" kern="1200" dirty="0" smtClean="0">
                        <a:solidFill>
                          <a:schemeClr val="tx1"/>
                        </a:solidFill>
                        <a:latin typeface="+mn-lt"/>
                        <a:ea typeface="+mn-ea"/>
                        <a:cs typeface="+mn-cs"/>
                      </a:endParaRPr>
                    </a:p>
                    <a:p>
                      <a:pPr marL="285750" lvl="0" indent="-285750" algn="l" defTabSz="914400" rtl="0" eaLnBrk="1" latinLnBrk="0" hangingPunct="1">
                        <a:lnSpc>
                          <a:spcPts val="1600"/>
                        </a:lnSpc>
                        <a:buFont typeface="Calibri" panose="020F0502020204030204" pitchFamily="34" charset="0"/>
                        <a:buChar char="⃝"/>
                        <a:defRPr/>
                      </a:pPr>
                      <a:r>
                        <a:rPr kumimoji="1" lang="ja-JP" altLang="en-US" sz="1400" b="0" u="none" kern="1200" dirty="0" smtClean="0">
                          <a:solidFill>
                            <a:schemeClr val="tx1"/>
                          </a:solidFill>
                          <a:latin typeface="+mn-lt"/>
                          <a:ea typeface="+mn-ea"/>
                          <a:cs typeface="+mn-cs"/>
                        </a:rPr>
                        <a:t>本番及びその前後の活動における出演者やスタッフの感染対策の実施</a:t>
                      </a:r>
                      <a:endParaRPr kumimoji="1" lang="en-US" altLang="ja-JP" sz="1400" b="0" u="none" kern="1200" dirty="0" smtClean="0">
                        <a:solidFill>
                          <a:schemeClr val="tx1"/>
                        </a:solidFill>
                        <a:latin typeface="+mn-lt"/>
                        <a:ea typeface="+mn-ea"/>
                        <a:cs typeface="+mn-cs"/>
                      </a:endParaRPr>
                    </a:p>
                    <a:p>
                      <a:pPr marL="285750" lvl="0" indent="-196850" algn="l" defTabSz="914400" rtl="0" eaLnBrk="1" latinLnBrk="0" hangingPunct="1">
                        <a:lnSpc>
                          <a:spcPts val="1600"/>
                        </a:lnSpc>
                        <a:buFont typeface="Arial" panose="020B0604020202020204" pitchFamily="34" charset="0"/>
                        <a:buChar char="•"/>
                        <a:defRPr/>
                      </a:pPr>
                      <a:r>
                        <a:rPr kumimoji="1" lang="ja-JP" altLang="en-US" sz="1200" b="0" u="none" kern="1200" dirty="0" smtClean="0">
                          <a:solidFill>
                            <a:schemeClr val="tx1"/>
                          </a:solidFill>
                          <a:latin typeface="+mn-lt"/>
                          <a:ea typeface="+mn-ea"/>
                          <a:cs typeface="+mn-cs"/>
                        </a:rPr>
                        <a:t>控室等における換気</a:t>
                      </a:r>
                      <a:r>
                        <a:rPr kumimoji="1" lang="ja-JP" altLang="en-US" sz="1200" b="0" u="none" strike="sngStrike" kern="1200" dirty="0" smtClean="0">
                          <a:solidFill>
                            <a:schemeClr val="tx1"/>
                          </a:solidFill>
                          <a:latin typeface="+mn-lt"/>
                          <a:ea typeface="+mn-ea"/>
                          <a:cs typeface="+mn-cs"/>
                        </a:rPr>
                        <a:t>やマスク着用</a:t>
                      </a:r>
                      <a:r>
                        <a:rPr kumimoji="1" lang="ja-JP" altLang="en-US" sz="1200" b="0" u="none" strike="noStrike" kern="1200" dirty="0" smtClean="0">
                          <a:solidFill>
                            <a:schemeClr val="tx1"/>
                          </a:solidFill>
                          <a:latin typeface="+mn-lt"/>
                          <a:ea typeface="+mn-ea"/>
                          <a:cs typeface="+mn-cs"/>
                        </a:rPr>
                        <a:t>の徹底、</a:t>
                      </a:r>
                      <a:r>
                        <a:rPr kumimoji="1" lang="ja-JP" altLang="en-US" sz="1200" b="0" u="none" kern="1200" dirty="0" smtClean="0">
                          <a:solidFill>
                            <a:schemeClr val="tx1"/>
                          </a:solidFill>
                          <a:latin typeface="+mn-lt"/>
                          <a:ea typeface="+mn-ea"/>
                          <a:cs typeface="+mn-cs"/>
                        </a:rPr>
                        <a:t>三密の回避</a:t>
                      </a:r>
                      <a:endParaRPr kumimoji="1" lang="en-US" altLang="ja-JP" sz="1200" b="0" u="none" kern="1200" dirty="0" smtClean="0">
                        <a:solidFill>
                          <a:schemeClr val="tx1"/>
                        </a:solidFill>
                        <a:latin typeface="+mn-lt"/>
                        <a:ea typeface="+mn-ea"/>
                        <a:cs typeface="+mn-cs"/>
                      </a:endParaRPr>
                    </a:p>
                    <a:p>
                      <a:pPr marL="285750" lvl="0" indent="-196850" algn="l" defTabSz="914400" rtl="0" eaLnBrk="1" latinLnBrk="0" hangingPunct="1">
                        <a:lnSpc>
                          <a:spcPts val="1600"/>
                        </a:lnSpc>
                        <a:buFont typeface="Arial" panose="020B0604020202020204" pitchFamily="34" charset="0"/>
                        <a:buChar char="•"/>
                        <a:defRPr/>
                      </a:pPr>
                      <a:r>
                        <a:rPr kumimoji="1" lang="ja-JP" altLang="en-US" sz="1200" b="0" u="none" strike="sngStrike" kern="1200" dirty="0" smtClean="0">
                          <a:solidFill>
                            <a:schemeClr val="tx1"/>
                          </a:solidFill>
                          <a:latin typeface="+mn-lt"/>
                          <a:ea typeface="+mn-ea"/>
                          <a:cs typeface="+mn-cs"/>
                        </a:rPr>
                        <a:t>舞台上等でのマスク着用の有無に応じた演者間の適切な距離の確保</a:t>
                      </a:r>
                      <a:endParaRPr kumimoji="1" lang="en-US" altLang="ja-JP" sz="1200" b="0" u="none" strike="sngStrike" kern="1200" dirty="0" smtClean="0">
                        <a:solidFill>
                          <a:schemeClr val="tx1"/>
                        </a:solidFill>
                        <a:latin typeface="+mn-lt"/>
                        <a:ea typeface="+mn-ea"/>
                        <a:cs typeface="+mn-cs"/>
                      </a:endParaRPr>
                    </a:p>
                    <a:p>
                      <a:pPr marL="285750" lvl="0" indent="-196850" algn="l" defTabSz="914400" rtl="0" eaLnBrk="1" latinLnBrk="0" hangingPunct="1">
                        <a:lnSpc>
                          <a:spcPts val="1600"/>
                        </a:lnSpc>
                        <a:buFont typeface="Arial" panose="020B0604020202020204" pitchFamily="34" charset="0"/>
                        <a:buChar char="•"/>
                        <a:defRPr/>
                      </a:pPr>
                      <a:r>
                        <a:rPr kumimoji="1" lang="ja-JP" altLang="en-US" sz="1200" b="0" u="none" strike="sngStrike" kern="1200" dirty="0" smtClean="0">
                          <a:solidFill>
                            <a:schemeClr val="tx1"/>
                          </a:solidFill>
                          <a:latin typeface="+mn-lt"/>
                          <a:ea typeface="+mn-ea"/>
                          <a:cs typeface="+mn-cs"/>
                        </a:rPr>
                        <a:t>本番前後でのマスクの適切な着用</a:t>
                      </a:r>
                      <a:endParaRPr kumimoji="1" lang="en-US" altLang="ja-JP" sz="1200" b="0" u="none" strike="sngStrike" kern="1200" dirty="0" smtClean="0">
                        <a:solidFill>
                          <a:schemeClr val="tx1"/>
                        </a:solidFill>
                        <a:latin typeface="+mn-lt"/>
                        <a:ea typeface="+mn-ea"/>
                        <a:cs typeface="+mn-cs"/>
                      </a:endParaRPr>
                    </a:p>
                    <a:p>
                      <a:pPr marL="285750" lvl="0" indent="-196850" algn="l" defTabSz="914400" rtl="0" eaLnBrk="1" latinLnBrk="0" hangingPunct="1">
                        <a:lnSpc>
                          <a:spcPts val="1600"/>
                        </a:lnSpc>
                        <a:buFont typeface="Arial" panose="020B0604020202020204" pitchFamily="34" charset="0"/>
                        <a:buChar char="•"/>
                        <a:defRPr/>
                      </a:pPr>
                      <a:r>
                        <a:rPr kumimoji="1" lang="ja-JP" altLang="en-US" sz="1200" b="0" u="none" strike="noStrike" kern="1200" dirty="0" smtClean="0">
                          <a:solidFill>
                            <a:schemeClr val="tx1"/>
                          </a:solidFill>
                          <a:latin typeface="+mn-lt"/>
                          <a:ea typeface="+mn-ea"/>
                          <a:cs typeface="+mn-cs"/>
                        </a:rPr>
                        <a:t>イベント前後を含めた１．（２）④飲食時の感染対策の徹底の呼びかけ</a:t>
                      </a:r>
                      <a:endParaRPr kumimoji="1" lang="en-US" altLang="ja-JP" sz="1200" b="0" u="none" strike="noStrike" kern="1200" dirty="0" smtClean="0">
                        <a:solidFill>
                          <a:schemeClr val="tx1"/>
                        </a:solidFill>
                        <a:latin typeface="+mn-lt"/>
                        <a:ea typeface="+mn-ea"/>
                        <a:cs typeface="+mn-cs"/>
                      </a:endParaRPr>
                    </a:p>
                    <a:p>
                      <a:pPr marL="285750" lvl="0" indent="-285750" algn="l" defTabSz="914400" rtl="0" eaLnBrk="1" latinLnBrk="0" hangingPunct="1">
                        <a:lnSpc>
                          <a:spcPts val="1600"/>
                        </a:lnSpc>
                        <a:buFont typeface="Calibri" panose="020F0502020204030204" pitchFamily="34" charset="0"/>
                        <a:buChar char="⃝"/>
                        <a:defRPr/>
                      </a:pPr>
                      <a:r>
                        <a:rPr kumimoji="1" lang="ja-JP" altLang="en-US" sz="1400" kern="1200" dirty="0" smtClean="0">
                          <a:solidFill>
                            <a:schemeClr val="tx1"/>
                          </a:solidFill>
                          <a:latin typeface="+mn-lt"/>
                          <a:ea typeface="+mn-ea"/>
                          <a:cs typeface="+mn-cs"/>
                        </a:rPr>
                        <a:t>ステージと観客席間の適切な距離の確保、出演者やスタッフ及び観客双方への感染対策の周知</a:t>
                      </a:r>
                      <a:endParaRPr kumimoji="1" lang="en-US" altLang="ja-JP" sz="1400" u="sng"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1572314"/>
                  </a:ext>
                </a:extLst>
              </a:tr>
            </a:tbl>
          </a:graphicData>
        </a:graphic>
      </p:graphicFrame>
      <p:grpSp>
        <p:nvGrpSpPr>
          <p:cNvPr id="7" name="グループ化 6"/>
          <p:cNvGrpSpPr/>
          <p:nvPr/>
        </p:nvGrpSpPr>
        <p:grpSpPr>
          <a:xfrm>
            <a:off x="62146" y="30473"/>
            <a:ext cx="9906000" cy="402112"/>
            <a:chOff x="8878" y="35389"/>
            <a:chExt cx="9906000" cy="402112"/>
          </a:xfrm>
        </p:grpSpPr>
        <p:sp>
          <p:nvSpPr>
            <p:cNvPr id="8" name="テキスト ボックス 7"/>
            <p:cNvSpPr txBox="1"/>
            <p:nvPr/>
          </p:nvSpPr>
          <p:spPr>
            <a:xfrm>
              <a:off x="8878" y="68169"/>
              <a:ext cx="9906000"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イベント開催等における必要な感染防止策</a:t>
              </a:r>
            </a:p>
          </p:txBody>
        </p:sp>
        <p:sp>
          <p:nvSpPr>
            <p:cNvPr id="9" name="正方形/長方形 8"/>
            <p:cNvSpPr/>
            <p:nvPr/>
          </p:nvSpPr>
          <p:spPr>
            <a:xfrm>
              <a:off x="9015984" y="35389"/>
              <a:ext cx="774270" cy="3385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別紙２</a:t>
              </a:r>
            </a:p>
          </p:txBody>
        </p:sp>
      </p:grpSp>
      <p:sp>
        <p:nvSpPr>
          <p:cNvPr id="6" name="正方形/長方形 5"/>
          <p:cNvSpPr/>
          <p:nvPr/>
        </p:nvSpPr>
        <p:spPr>
          <a:xfrm>
            <a:off x="332010" y="6734908"/>
            <a:ext cx="5069329" cy="253916"/>
          </a:xfrm>
          <a:prstGeom prst="rect">
            <a:avLst/>
          </a:prstGeom>
        </p:spPr>
        <p:txBody>
          <a:bodyPr wrap="square">
            <a:spAutoFit/>
          </a:bodyPr>
          <a:lstStyle/>
          <a:p>
            <a:r>
              <a:rPr lang="en-US" altLang="ja-JP" sz="1050" b="1" u="sng" dirty="0" smtClean="0"/>
              <a:t>※</a:t>
            </a:r>
            <a:r>
              <a:rPr lang="ja-JP" altLang="en-US" sz="1050" b="1" u="sng" dirty="0" smtClean="0"/>
              <a:t>取消</a:t>
            </a:r>
            <a:r>
              <a:rPr lang="ja-JP" altLang="en-US" sz="1050" b="1" u="sng" dirty="0"/>
              <a:t>線部分</a:t>
            </a:r>
            <a:r>
              <a:rPr lang="ja-JP" altLang="en-US" sz="1050" b="1" u="sng" dirty="0" smtClean="0"/>
              <a:t>は３月</a:t>
            </a:r>
            <a:r>
              <a:rPr lang="en-US" altLang="ja-JP" sz="1050" b="1" u="sng" dirty="0"/>
              <a:t>13</a:t>
            </a:r>
            <a:r>
              <a:rPr lang="ja-JP" altLang="en-US" sz="1050" b="1" u="sng" dirty="0"/>
              <a:t>日</a:t>
            </a:r>
            <a:r>
              <a:rPr lang="ja-JP" altLang="en-US" sz="1050" b="1" u="sng" dirty="0" smtClean="0"/>
              <a:t>以降のイベントにおいて適用する内容</a:t>
            </a:r>
            <a:endParaRPr lang="en-US" altLang="ja-JP" sz="1050" b="1" u="sng" dirty="0" smtClean="0"/>
          </a:p>
        </p:txBody>
      </p:sp>
    </p:spTree>
    <p:extLst>
      <p:ext uri="{BB962C8B-B14F-4D97-AF65-F5344CB8AC3E}">
        <p14:creationId xmlns:p14="http://schemas.microsoft.com/office/powerpoint/2010/main" val="2823664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51257" y="451068"/>
          <a:ext cx="9648570" cy="6389795"/>
        </p:xfrm>
        <a:graphic>
          <a:graphicData uri="http://schemas.openxmlformats.org/drawingml/2006/table">
            <a:tbl>
              <a:tblPr firstRow="1" bandRow="1">
                <a:tableStyleId>{073A0DAA-6AF3-43AB-8588-CEC1D06C72B9}</a:tableStyleId>
              </a:tblPr>
              <a:tblGrid>
                <a:gridCol w="208280">
                  <a:extLst>
                    <a:ext uri="{9D8B030D-6E8A-4147-A177-3AD203B41FA5}">
                      <a16:colId xmlns:a16="http://schemas.microsoft.com/office/drawing/2014/main" val="3692363306"/>
                    </a:ext>
                  </a:extLst>
                </a:gridCol>
                <a:gridCol w="5049488">
                  <a:extLst>
                    <a:ext uri="{9D8B030D-6E8A-4147-A177-3AD203B41FA5}">
                      <a16:colId xmlns:a16="http://schemas.microsoft.com/office/drawing/2014/main" val="4229352876"/>
                    </a:ext>
                  </a:extLst>
                </a:gridCol>
                <a:gridCol w="4390802">
                  <a:extLst>
                    <a:ext uri="{9D8B030D-6E8A-4147-A177-3AD203B41FA5}">
                      <a16:colId xmlns:a16="http://schemas.microsoft.com/office/drawing/2014/main" val="2041993964"/>
                    </a:ext>
                  </a:extLst>
                </a:gridCol>
              </a:tblGrid>
              <a:tr h="47069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n-lt"/>
                          <a:ea typeface="+mn-ea"/>
                          <a:cs typeface="+mn-cs"/>
                        </a:rPr>
                        <a:t>基本的な感染防止策</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algn="ctr" defTabSz="914400" rtl="0" eaLnBrk="1" latinLnBrk="0" hangingPunct="1"/>
                      <a:r>
                        <a:rPr kumimoji="1" lang="ja-JP" altLang="en-US" sz="1400" kern="1200" dirty="0" smtClean="0">
                          <a:solidFill>
                            <a:schemeClr val="tx1"/>
                          </a:solidFill>
                          <a:latin typeface="+mn-lt"/>
                          <a:ea typeface="+mn-ea"/>
                          <a:cs typeface="+mn-cs"/>
                        </a:rPr>
                        <a:t>具体的な対策例</a:t>
                      </a:r>
                      <a:endParaRPr kumimoji="1" lang="en-US" altLang="ja-JP" sz="1400" kern="1200" dirty="0" smtClean="0">
                        <a:solidFill>
                          <a:schemeClr val="tx1"/>
                        </a:solidFill>
                        <a:latin typeface="+mn-lt"/>
                        <a:ea typeface="+mn-ea"/>
                        <a:cs typeface="+mn-cs"/>
                      </a:endParaRPr>
                    </a:p>
                    <a:p>
                      <a:pPr marL="0" algn="ctr" defTabSz="914400" rtl="0" eaLnBrk="1" latinLnBrk="0" hangingPunct="1"/>
                      <a:r>
                        <a:rPr kumimoji="1" lang="en-US" altLang="ja-JP" sz="1100" kern="1200" dirty="0" smtClean="0">
                          <a:solidFill>
                            <a:schemeClr val="tx1"/>
                          </a:solidFill>
                          <a:latin typeface="+mn-lt"/>
                          <a:ea typeface="+mn-ea"/>
                          <a:cs typeface="+mn-cs"/>
                        </a:rPr>
                        <a:t>※</a:t>
                      </a:r>
                      <a:r>
                        <a:rPr kumimoji="1" lang="ja-JP" altLang="en-US" sz="1100" kern="1200" dirty="0" smtClean="0">
                          <a:solidFill>
                            <a:schemeClr val="tx1"/>
                          </a:solidFill>
                          <a:latin typeface="+mn-lt"/>
                          <a:ea typeface="+mn-ea"/>
                          <a:cs typeface="+mn-cs"/>
                        </a:rPr>
                        <a:t>対策の例であり必須の取組ではないことに留意すること</a:t>
                      </a:r>
                      <a:endParaRPr kumimoji="1" lang="en-US" altLang="ja-JP" sz="11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106302112"/>
                  </a:ext>
                </a:extLst>
              </a:tr>
              <a:tr h="303675">
                <a:tc gridSpan="2">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n-lt"/>
                          <a:ea typeface="+mn-ea"/>
                          <a:cs typeface="+mn-cs"/>
                        </a:rPr>
                        <a:t>１．イベント参加者の感染対策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marL="176213" indent="-176213" algn="l"/>
                      <a:endParaRPr kumimoji="1" lang="ja-JP" altLang="en-US" sz="12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188726776"/>
                  </a:ext>
                </a:extLst>
              </a:tr>
              <a:tr h="303675">
                <a:tc gridSpan="2">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n-lt"/>
                          <a:ea typeface="+mn-ea"/>
                          <a:cs typeface="+mn-cs"/>
                        </a:rPr>
                        <a:t>（１）感染経路に応じた感染対策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6213" indent="-176213" algn="l"/>
                      <a:endParaRPr kumimoji="1" lang="ja-JP" altLang="en-US" sz="12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204246"/>
                  </a:ext>
                </a:extLst>
              </a:tr>
              <a:tr h="15082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rPr>
                        <a:t>①</a:t>
                      </a:r>
                      <a:r>
                        <a:rPr kumimoji="1" lang="ja-JP" altLang="en-US" sz="1400" b="1" dirty="0" smtClean="0">
                          <a:solidFill>
                            <a:schemeClr val="tx1"/>
                          </a:solidFill>
                        </a:rPr>
                        <a:t>飛沫感染対策</a:t>
                      </a:r>
                      <a:endParaRPr kumimoji="1" lang="ja-JP" altLang="en-US" sz="1400" b="1" kern="1200" dirty="0" smtClean="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latin typeface="+mn-lt"/>
                          <a:ea typeface="+mn-ea"/>
                          <a:cs typeface="+mn-cs"/>
                        </a:rPr>
                        <a:t>イベント会場（客席、入退場口やトイレ等の共用部）におけるイベント参加者間の適切な距離の確保</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85750" lvl="0" indent="-285750" algn="l" defTabSz="914400" rtl="0" eaLnBrk="1" latinLnBrk="0" hangingPunct="1">
                        <a:lnSpc>
                          <a:spcPts val="1600"/>
                        </a:lnSpc>
                        <a:buFont typeface="Calibri" panose="020F0502020204030204" pitchFamily="34" charset="0"/>
                        <a:buChar char="⃝"/>
                        <a:defRPr/>
                      </a:pPr>
                      <a:r>
                        <a:rPr kumimoji="1" lang="ja-JP" altLang="en-US" sz="1400" kern="1200" dirty="0" smtClean="0">
                          <a:solidFill>
                            <a:schemeClr val="tx1"/>
                          </a:solidFill>
                          <a:latin typeface="+mn-lt"/>
                          <a:ea typeface="+mn-ea"/>
                          <a:cs typeface="+mn-cs"/>
                        </a:rPr>
                        <a:t>入場ゲートの増設</a:t>
                      </a:r>
                      <a:r>
                        <a:rPr kumimoji="1" lang="en-US" altLang="ja-JP" sz="1400" kern="1200" dirty="0" smtClean="0">
                          <a:solidFill>
                            <a:schemeClr val="tx1"/>
                          </a:solidFill>
                          <a:latin typeface="+mn-lt"/>
                          <a:ea typeface="+mn-ea"/>
                          <a:cs typeface="+mn-cs"/>
                        </a:rPr>
                        <a:t>､</a:t>
                      </a:r>
                      <a:r>
                        <a:rPr kumimoji="1" lang="ja-JP" altLang="en-US" sz="1400" kern="1200" dirty="0" smtClean="0">
                          <a:solidFill>
                            <a:schemeClr val="tx1"/>
                          </a:solidFill>
                          <a:latin typeface="+mn-lt"/>
                          <a:ea typeface="+mn-ea"/>
                          <a:cs typeface="+mn-cs"/>
                        </a:rPr>
                        <a:t>開場時間の前倒し</a:t>
                      </a:r>
                      <a:r>
                        <a:rPr kumimoji="1" lang="en-US" altLang="ja-JP" sz="1400" kern="1200" dirty="0" smtClean="0">
                          <a:solidFill>
                            <a:schemeClr val="tx1"/>
                          </a:solidFill>
                          <a:latin typeface="+mn-lt"/>
                          <a:ea typeface="+mn-ea"/>
                          <a:cs typeface="+mn-cs"/>
                        </a:rPr>
                        <a:t>､</a:t>
                      </a:r>
                      <a:r>
                        <a:rPr kumimoji="1" lang="ja-JP" altLang="en-US" sz="1400" kern="1200" dirty="0" smtClean="0">
                          <a:solidFill>
                            <a:schemeClr val="tx1"/>
                          </a:solidFill>
                          <a:latin typeface="+mn-lt"/>
                          <a:ea typeface="+mn-ea"/>
                          <a:cs typeface="+mn-cs"/>
                        </a:rPr>
                        <a:t>時間差･分散退場の実施、密集を回避するための人員配置や動線確保等の体制構築、交通機関との連携（駅付近の混雑度データを踏まえた増便等）による誘導</a:t>
                      </a:r>
                      <a:endParaRPr kumimoji="1" lang="en-US" altLang="ja-JP" sz="1400" kern="1200" dirty="0" smtClean="0">
                        <a:solidFill>
                          <a:schemeClr val="tx1"/>
                        </a:solidFill>
                        <a:latin typeface="+mn-lt"/>
                        <a:ea typeface="+mn-ea"/>
                        <a:cs typeface="+mn-cs"/>
                      </a:endParaRPr>
                    </a:p>
                    <a:p>
                      <a:pPr marL="285750" lvl="0" indent="-285750" algn="l" defTabSz="914400" rtl="0" eaLnBrk="1" latinLnBrk="0" hangingPunct="1">
                        <a:lnSpc>
                          <a:spcPts val="1600"/>
                        </a:lnSpc>
                        <a:buFont typeface="Calibri" panose="020F0502020204030204" pitchFamily="34" charset="0"/>
                        <a:buChar char="⃝"/>
                        <a:defRPr/>
                      </a:pPr>
                      <a:r>
                        <a:rPr kumimoji="1" lang="ja-JP" altLang="en-US" sz="1400" kern="1200" dirty="0" smtClean="0">
                          <a:solidFill>
                            <a:schemeClr val="tx1"/>
                          </a:solidFill>
                          <a:latin typeface="+mn-lt"/>
                          <a:ea typeface="+mn-ea"/>
                          <a:cs typeface="+mn-cs"/>
                        </a:rPr>
                        <a:t>密になりやすい場所での二酸化炭素濃度測定器等を活用した混雑状況の把握・管理、マーキング、誘導員等の配置による誘導</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288868"/>
                  </a:ext>
                </a:extLst>
              </a:tr>
              <a:tr h="22168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②エアロゾル感染対策</a:t>
                      </a:r>
                    </a:p>
                    <a:p>
                      <a:pPr marL="285750" indent="-285750" algn="l">
                        <a:buFont typeface="Wingdings" panose="05000000000000000000" pitchFamily="2" charset="2"/>
                        <a:buChar char="p"/>
                      </a:pPr>
                      <a:r>
                        <a:rPr kumimoji="1" lang="ja-JP" altLang="en-US" sz="1400" kern="1200" dirty="0" smtClean="0">
                          <a:solidFill>
                            <a:schemeClr val="tx1"/>
                          </a:solidFill>
                        </a:rPr>
                        <a:t>機械換気による常時換気又は窓開け換気</a:t>
                      </a:r>
                      <a:endParaRPr kumimoji="1" lang="en-US" altLang="ja-JP" sz="1400" kern="1200" dirty="0" smtClean="0">
                        <a:solidFill>
                          <a:schemeClr val="tx1"/>
                        </a:solidFill>
                      </a:endParaRPr>
                    </a:p>
                    <a:p>
                      <a:pPr marL="360000" indent="-171450" algn="l">
                        <a:buFont typeface="Calibri" panose="020F0502020204030204" pitchFamily="34" charset="0"/>
                        <a:buChar char="*"/>
                      </a:pPr>
                      <a:r>
                        <a:rPr kumimoji="1" lang="ja-JP" altLang="en-US" sz="1200" kern="1200" dirty="0" smtClean="0">
                          <a:solidFill>
                            <a:schemeClr val="tx1"/>
                          </a:solidFill>
                        </a:rPr>
                        <a:t>必要な換気量（一人当たり換気量</a:t>
                      </a:r>
                      <a:r>
                        <a:rPr kumimoji="1" lang="en-US" altLang="ja-JP" sz="1200" kern="1200" dirty="0" smtClean="0">
                          <a:solidFill>
                            <a:schemeClr val="tx1"/>
                          </a:solidFill>
                        </a:rPr>
                        <a:t>30m</a:t>
                      </a:r>
                      <a:r>
                        <a:rPr kumimoji="1" lang="en-US" altLang="ja-JP" sz="1200" kern="1200" baseline="30000" dirty="0" smtClean="0">
                          <a:solidFill>
                            <a:schemeClr val="tx1"/>
                          </a:solidFill>
                        </a:rPr>
                        <a:t>3</a:t>
                      </a:r>
                      <a:r>
                        <a:rPr kumimoji="1" lang="en-US" altLang="ja-JP" sz="1200" kern="1200" dirty="0" smtClean="0">
                          <a:solidFill>
                            <a:schemeClr val="tx1"/>
                          </a:solidFill>
                        </a:rPr>
                        <a:t>/</a:t>
                      </a:r>
                      <a:r>
                        <a:rPr kumimoji="1" lang="ja-JP" altLang="en-US" sz="1200" kern="1200" dirty="0" smtClean="0">
                          <a:solidFill>
                            <a:schemeClr val="tx1"/>
                          </a:solidFill>
                        </a:rPr>
                        <a:t>時を目安）を確保するため、二酸化炭素濃度を概ね</a:t>
                      </a:r>
                      <a:r>
                        <a:rPr kumimoji="1" lang="en-US" altLang="ja-JP" sz="1200" kern="1200" dirty="0" smtClean="0">
                          <a:solidFill>
                            <a:schemeClr val="tx1"/>
                          </a:solidFill>
                        </a:rPr>
                        <a:t>1,000ppm</a:t>
                      </a:r>
                      <a:r>
                        <a:rPr kumimoji="1" lang="ja-JP" altLang="en-US" sz="1200" kern="1200" dirty="0" smtClean="0">
                          <a:solidFill>
                            <a:schemeClr val="tx1"/>
                          </a:solidFill>
                        </a:rPr>
                        <a:t>以下を目安（二酸化炭素濃度測定器の活用が効果的）</a:t>
                      </a:r>
                      <a:endParaRPr kumimoji="1" lang="en-US" altLang="ja-JP" sz="1200" kern="1200" dirty="0" smtClean="0">
                        <a:solidFill>
                          <a:schemeClr val="tx1"/>
                        </a:solidFill>
                      </a:endParaRPr>
                    </a:p>
                    <a:p>
                      <a:pPr marL="360000" marR="0" lvl="0" indent="-1714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200" kern="1200" dirty="0" smtClean="0">
                          <a:solidFill>
                            <a:schemeClr val="tx1"/>
                          </a:solidFill>
                        </a:rPr>
                        <a:t>機械換気が設置されていない場合の窓開け換気は、可能な範囲で２方向の窓開け</a:t>
                      </a:r>
                      <a:endParaRPr kumimoji="1" lang="en-US" altLang="ja-JP" sz="1200" kern="1200" dirty="0" smtClean="0">
                        <a:solidFill>
                          <a:schemeClr val="tx1"/>
                        </a:solidFill>
                      </a:endParaRPr>
                    </a:p>
                    <a:p>
                      <a:pPr marL="360000" marR="0" lvl="0" indent="-1714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200" kern="1200" dirty="0" smtClean="0">
                          <a:solidFill>
                            <a:schemeClr val="tx1"/>
                          </a:solidFill>
                        </a:rPr>
                        <a:t>機械換気、窓開け換気ともに、相対湿度の目安は</a:t>
                      </a:r>
                      <a:r>
                        <a:rPr kumimoji="1" lang="en-US" altLang="ja-JP" sz="1200" kern="1200" dirty="0" smtClean="0">
                          <a:solidFill>
                            <a:schemeClr val="tx1"/>
                          </a:solidFill>
                        </a:rPr>
                        <a:t>40-70%</a:t>
                      </a:r>
                    </a:p>
                    <a:p>
                      <a:pPr marL="360000" indent="-171450" algn="l">
                        <a:buFont typeface="Calibri" panose="020F0502020204030204" pitchFamily="34" charset="0"/>
                        <a:buChar char="*"/>
                      </a:pPr>
                      <a:r>
                        <a:rPr kumimoji="1" lang="ja-JP" altLang="en-US" sz="1200" kern="1200" dirty="0" smtClean="0">
                          <a:solidFill>
                            <a:schemeClr val="tx1"/>
                          </a:solidFill>
                        </a:rPr>
                        <a:t>屋外開催は除く</a:t>
                      </a:r>
                      <a:endParaRPr kumimoji="1" lang="en-US" altLang="ja-JP" sz="1200" kern="1200"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rPr>
                        <a:t>イベント会場（客席、入退場口やトイレ等の共用部）におけるイベント参加者間の適切な距離の確保</a:t>
                      </a:r>
                      <a:r>
                        <a:rPr kumimoji="1" lang="en-US" altLang="ja-JP" sz="1200" kern="1200" dirty="0" smtClean="0">
                          <a:solidFill>
                            <a:schemeClr val="tx1"/>
                          </a:solidFill>
                        </a:rPr>
                        <a:t>【</a:t>
                      </a:r>
                      <a:r>
                        <a:rPr kumimoji="1" lang="ja-JP" altLang="en-US" sz="1200" kern="1200" dirty="0" smtClean="0">
                          <a:solidFill>
                            <a:schemeClr val="tx1"/>
                          </a:solidFill>
                        </a:rPr>
                        <a:t>①と同様</a:t>
                      </a:r>
                      <a:r>
                        <a:rPr kumimoji="1" lang="en-US" altLang="ja-JP" sz="1200" kern="1200" dirty="0" smtClean="0">
                          <a:solidFill>
                            <a:schemeClr val="tx1"/>
                          </a:solidFill>
                        </a:rPr>
                        <a:t>】</a:t>
                      </a:r>
                      <a:endParaRPr kumimoji="1" lang="en-US" altLang="ja-JP" sz="1400" kern="120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85750" indent="-285750" algn="l" defTabSz="914400" rtl="0" eaLnBrk="1" latinLnBrk="0" hangingPunct="1">
                        <a:buFont typeface="Calibri" panose="020F0502020204030204" pitchFamily="34" charset="0"/>
                        <a:buChar char="⃝"/>
                      </a:pPr>
                      <a:r>
                        <a:rPr kumimoji="1" lang="ja-JP" altLang="en-US" sz="1400" kern="1200" dirty="0" smtClean="0">
                          <a:solidFill>
                            <a:schemeClr val="tx1"/>
                          </a:solidFill>
                          <a:latin typeface="+mn-lt"/>
                          <a:ea typeface="+mn-ea"/>
                          <a:cs typeface="+mn-cs"/>
                        </a:rPr>
                        <a:t>各施設の設備に応じた換気</a:t>
                      </a:r>
                    </a:p>
                    <a:p>
                      <a:pPr marL="360000" indent="-177800" algn="l">
                        <a:buFont typeface="Arial" panose="020B0604020202020204" pitchFamily="34" charset="0"/>
                        <a:buChar char="•"/>
                      </a:pPr>
                      <a:r>
                        <a:rPr kumimoji="1" lang="ja-JP" altLang="en-US" sz="1200" kern="1200" dirty="0" smtClean="0">
                          <a:solidFill>
                            <a:schemeClr val="tx1"/>
                          </a:solidFill>
                          <a:latin typeface="+mn-lt"/>
                          <a:ea typeface="+mn-ea"/>
                          <a:cs typeface="+mn-cs"/>
                        </a:rPr>
                        <a:t>施設に備わっている換気設備の確認、その仕様を踏まえた適切な換気</a:t>
                      </a:r>
                      <a:endParaRPr kumimoji="1" lang="en-US" altLang="ja-JP" sz="1200" kern="1200" dirty="0" smtClean="0">
                        <a:solidFill>
                          <a:schemeClr val="tx1"/>
                        </a:solidFill>
                        <a:latin typeface="+mn-lt"/>
                        <a:ea typeface="+mn-ea"/>
                        <a:cs typeface="+mn-cs"/>
                      </a:endParaRPr>
                    </a:p>
                    <a:p>
                      <a:pPr marL="360000" indent="-180975" algn="l">
                        <a:buFont typeface="Arial" panose="020B0604020202020204" pitchFamily="34" charset="0"/>
                        <a:buChar char="•"/>
                      </a:pPr>
                      <a:r>
                        <a:rPr kumimoji="1" lang="ja-JP" altLang="en-US" sz="1200" strike="noStrike" kern="1200" baseline="0" dirty="0" smtClean="0">
                          <a:solidFill>
                            <a:schemeClr val="tx1"/>
                          </a:solidFill>
                        </a:rPr>
                        <a:t>二酸化炭素濃度測定器</a:t>
                      </a:r>
                      <a:r>
                        <a:rPr kumimoji="1" lang="ja-JP" altLang="en-US" sz="1200" kern="1200" dirty="0" smtClean="0">
                          <a:solidFill>
                            <a:schemeClr val="tx1"/>
                          </a:solidFill>
                          <a:latin typeface="+mn-lt"/>
                          <a:ea typeface="+mn-ea"/>
                          <a:cs typeface="+mn-cs"/>
                        </a:rPr>
                        <a:t>による常時モニターや映像解析を活用した換気状況を確認するための手法の検討 ・実施</a:t>
                      </a:r>
                      <a:endParaRPr kumimoji="1" lang="en-US" altLang="ja-JP" sz="1200" kern="1200" dirty="0" smtClean="0">
                        <a:solidFill>
                          <a:schemeClr val="tx1"/>
                        </a:solidFill>
                        <a:latin typeface="+mn-lt"/>
                        <a:ea typeface="+mn-ea"/>
                        <a:cs typeface="+mn-cs"/>
                      </a:endParaRPr>
                    </a:p>
                    <a:p>
                      <a:pPr marL="360000" indent="-171450" algn="l">
                        <a:buFont typeface="Arial" panose="020B0604020202020204" pitchFamily="34" charset="0"/>
                        <a:buChar char="•"/>
                      </a:pPr>
                      <a:r>
                        <a:rPr kumimoji="1" lang="ja-JP" altLang="en-US" sz="1200" kern="1200" dirty="0" smtClean="0">
                          <a:solidFill>
                            <a:schemeClr val="tx1"/>
                          </a:solidFill>
                          <a:latin typeface="+mn-lt"/>
                          <a:ea typeface="+mn-ea"/>
                          <a:cs typeface="+mn-cs"/>
                        </a:rPr>
                        <a:t>換気能力維持のための定期的な検査・メンテナンス</a:t>
                      </a:r>
                      <a:endParaRPr kumimoji="1" lang="en-US" altLang="ja-JP" sz="1200" kern="1200" dirty="0" smtClean="0">
                        <a:solidFill>
                          <a:schemeClr val="tx1"/>
                        </a:solidFill>
                        <a:latin typeface="+mn-lt"/>
                        <a:ea typeface="+mn-ea"/>
                        <a:cs typeface="+mn-cs"/>
                      </a:endParaRPr>
                    </a:p>
                    <a:p>
                      <a:pPr marL="285750" indent="-285750" algn="l" defTabSz="914400" rtl="0" eaLnBrk="1" latinLnBrk="0" hangingPunct="1">
                        <a:buFont typeface="Calibri" panose="020F0502020204030204" pitchFamily="34" charset="0"/>
                        <a:buChar char="⃝"/>
                      </a:pPr>
                      <a:r>
                        <a:rPr kumimoji="1" lang="ja-JP" altLang="en-US" sz="1400" kern="1200" dirty="0" smtClean="0">
                          <a:solidFill>
                            <a:schemeClr val="tx1"/>
                          </a:solidFill>
                          <a:latin typeface="+mn-lt"/>
                          <a:ea typeface="+mn-ea"/>
                          <a:cs typeface="+mn-cs"/>
                        </a:rPr>
                        <a:t>距離の確保については、①飛沫感染対策の対策例を参照</a:t>
                      </a:r>
                      <a:endParaRPr kumimoji="1" lang="ja-JP" altLang="en-US" sz="14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1143834"/>
                  </a:ext>
                </a:extLst>
              </a:tr>
              <a:tr h="15688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rPr>
                        <a:t>③接触感染対策</a:t>
                      </a:r>
                      <a:endParaRPr kumimoji="1" lang="ja-JP" altLang="en-US" sz="1400" b="1" kern="1200" dirty="0" smtClean="0">
                        <a:solidFill>
                          <a:schemeClr val="tx1"/>
                        </a:solidFill>
                        <a:latin typeface="+mn-lt"/>
                        <a:ea typeface="+mn-ea"/>
                        <a:cs typeface="+mn-cs"/>
                      </a:endParaRPr>
                    </a:p>
                    <a:p>
                      <a:pPr marL="285750" indent="-285750" algn="l">
                        <a:buFont typeface="Wingdings" panose="05000000000000000000" pitchFamily="2" charset="2"/>
                        <a:buChar char="p"/>
                      </a:pPr>
                      <a:r>
                        <a:rPr kumimoji="1" lang="ja-JP" altLang="en-US" sz="1400" kern="1200" dirty="0" smtClean="0">
                          <a:solidFill>
                            <a:schemeClr val="tx1"/>
                          </a:solidFill>
                        </a:rPr>
                        <a:t>イベント参加者によるこまめな手洗・手指消毒徹底</a:t>
                      </a:r>
                      <a:r>
                        <a:rPr kumimoji="1" lang="ja-JP" altLang="en-US" sz="1400" strike="noStrike" kern="1200" baseline="0" dirty="0" smtClean="0">
                          <a:solidFill>
                            <a:schemeClr val="tx1"/>
                          </a:solidFill>
                        </a:rPr>
                        <a:t>や、</a:t>
                      </a:r>
                      <a:r>
                        <a:rPr kumimoji="1" lang="ja-JP" altLang="en-US" sz="1400" kern="1200" dirty="0" smtClean="0">
                          <a:solidFill>
                            <a:schemeClr val="tx1"/>
                          </a:solidFill>
                        </a:rPr>
                        <a:t>主催者側によるイベント会場（客席、入退場口やトイレ等の共用部）の消毒の実施</a:t>
                      </a:r>
                      <a:endParaRPr kumimoji="1" lang="en-US" altLang="ja-JP" sz="1400" kern="1200"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rPr>
                        <a:t>イベント会場（客席、入退場口やトイレ等の共用部）におけるイベント参加者間の適切な距離の確保</a:t>
                      </a:r>
                      <a:r>
                        <a:rPr kumimoji="1" lang="en-US" altLang="ja-JP" sz="1200" kern="1200" dirty="0" smtClean="0">
                          <a:solidFill>
                            <a:schemeClr val="tx1"/>
                          </a:solidFill>
                        </a:rPr>
                        <a:t>【</a:t>
                      </a:r>
                      <a:r>
                        <a:rPr kumimoji="1" lang="ja-JP" altLang="en-US" sz="1200" kern="1200" dirty="0" smtClean="0">
                          <a:solidFill>
                            <a:schemeClr val="tx1"/>
                          </a:solidFill>
                        </a:rPr>
                        <a:t>①と同様</a:t>
                      </a:r>
                      <a:r>
                        <a:rPr kumimoji="1" lang="en-US" altLang="ja-JP" sz="1200" kern="1200" dirty="0" smtClean="0">
                          <a:solidFill>
                            <a:schemeClr val="tx1"/>
                          </a:solidFill>
                        </a:rPr>
                        <a:t>】</a:t>
                      </a:r>
                      <a:endParaRPr kumimoji="1" lang="ja-JP" altLang="en-US" sz="1400" kern="120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a:buFont typeface="Calibri" panose="020F0502020204030204" pitchFamily="34" charset="0"/>
                        <a:buChar char="⃝"/>
                      </a:pPr>
                      <a:r>
                        <a:rPr kumimoji="1" lang="ja-JP" altLang="en-US" sz="1400" kern="1200" dirty="0" smtClean="0">
                          <a:solidFill>
                            <a:schemeClr val="tx1"/>
                          </a:solidFill>
                          <a:latin typeface="+mn-lt"/>
                          <a:ea typeface="+mn-ea"/>
                          <a:cs typeface="+mn-cs"/>
                        </a:rPr>
                        <a:t>具体的な</a:t>
                      </a:r>
                      <a:r>
                        <a:rPr kumimoji="1" lang="ja-JP" altLang="en-US" sz="1400" kern="1200" dirty="0" smtClean="0">
                          <a:solidFill>
                            <a:schemeClr val="tx1"/>
                          </a:solidFill>
                        </a:rPr>
                        <a:t>手洗場、アルコール等の手指消毒液の設置場所、準備個数等の検討・実施</a:t>
                      </a:r>
                      <a:endParaRPr kumimoji="1" lang="en-US" altLang="ja-JP" sz="1400" strike="dblStrike" kern="1200" baseline="0" dirty="0" smtClean="0">
                        <a:solidFill>
                          <a:schemeClr val="tx1"/>
                        </a:solidFill>
                      </a:endParaRPr>
                    </a:p>
                    <a:p>
                      <a:pPr marL="285750" indent="-285750" algn="l">
                        <a:buFont typeface="Calibri" panose="020F0502020204030204" pitchFamily="34" charset="0"/>
                        <a:buChar char="⃝"/>
                      </a:pPr>
                      <a:r>
                        <a:rPr kumimoji="1" lang="ja-JP" altLang="en-US" sz="1400" kern="1200" dirty="0" smtClean="0">
                          <a:solidFill>
                            <a:schemeClr val="tx1"/>
                          </a:solidFill>
                          <a:latin typeface="+mn-lt"/>
                          <a:ea typeface="+mn-ea"/>
                          <a:cs typeface="+mn-cs"/>
                        </a:rPr>
                        <a:t>アナウンス等による手洗・手指消毒の呼びかけ</a:t>
                      </a:r>
                      <a:endParaRPr kumimoji="1" lang="en-US" altLang="ja-JP" sz="1400" kern="1200" dirty="0" smtClean="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400" kern="1200" dirty="0" smtClean="0">
                          <a:solidFill>
                            <a:schemeClr val="tx1"/>
                          </a:solidFill>
                          <a:latin typeface="+mn-lt"/>
                          <a:ea typeface="+mn-ea"/>
                          <a:cs typeface="+mn-cs"/>
                        </a:rPr>
                        <a:t>距離の確保については、①飛沫感染対策の対策例を参照</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8704335"/>
                  </a:ext>
                </a:extLst>
              </a:tr>
            </a:tbl>
          </a:graphicData>
        </a:graphic>
      </p:graphicFrame>
      <p:grpSp>
        <p:nvGrpSpPr>
          <p:cNvPr id="3" name="グループ化 2"/>
          <p:cNvGrpSpPr/>
          <p:nvPr/>
        </p:nvGrpSpPr>
        <p:grpSpPr>
          <a:xfrm>
            <a:off x="62146" y="30473"/>
            <a:ext cx="9906000" cy="402112"/>
            <a:chOff x="8878" y="35389"/>
            <a:chExt cx="9906000" cy="402112"/>
          </a:xfrm>
        </p:grpSpPr>
        <p:sp>
          <p:nvSpPr>
            <p:cNvPr id="6" name="テキスト ボックス 5"/>
            <p:cNvSpPr txBox="1"/>
            <p:nvPr/>
          </p:nvSpPr>
          <p:spPr>
            <a:xfrm>
              <a:off x="8878" y="68169"/>
              <a:ext cx="9906000"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イベント開催等における必要な感染防止策</a:t>
              </a:r>
            </a:p>
          </p:txBody>
        </p:sp>
        <p:sp>
          <p:nvSpPr>
            <p:cNvPr id="2" name="正方形/長方形 1"/>
            <p:cNvSpPr/>
            <p:nvPr/>
          </p:nvSpPr>
          <p:spPr>
            <a:xfrm>
              <a:off x="9015984" y="35389"/>
              <a:ext cx="774270" cy="3385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別紙２</a:t>
              </a:r>
            </a:p>
          </p:txBody>
        </p:sp>
      </p:grpSp>
    </p:spTree>
    <p:extLst>
      <p:ext uri="{BB962C8B-B14F-4D97-AF65-F5344CB8AC3E}">
        <p14:creationId xmlns:p14="http://schemas.microsoft.com/office/powerpoint/2010/main" val="1674159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51257" y="451068"/>
          <a:ext cx="9674510" cy="6374040"/>
        </p:xfrm>
        <a:graphic>
          <a:graphicData uri="http://schemas.openxmlformats.org/drawingml/2006/table">
            <a:tbl>
              <a:tblPr firstRow="1" bandRow="1">
                <a:tableStyleId>{073A0DAA-6AF3-43AB-8588-CEC1D06C72B9}</a:tableStyleId>
              </a:tblPr>
              <a:tblGrid>
                <a:gridCol w="208280">
                  <a:extLst>
                    <a:ext uri="{9D8B030D-6E8A-4147-A177-3AD203B41FA5}">
                      <a16:colId xmlns:a16="http://schemas.microsoft.com/office/drawing/2014/main" val="3692363306"/>
                    </a:ext>
                  </a:extLst>
                </a:gridCol>
                <a:gridCol w="5063363">
                  <a:extLst>
                    <a:ext uri="{9D8B030D-6E8A-4147-A177-3AD203B41FA5}">
                      <a16:colId xmlns:a16="http://schemas.microsoft.com/office/drawing/2014/main" val="4229352876"/>
                    </a:ext>
                  </a:extLst>
                </a:gridCol>
                <a:gridCol w="4402867">
                  <a:extLst>
                    <a:ext uri="{9D8B030D-6E8A-4147-A177-3AD203B41FA5}">
                      <a16:colId xmlns:a16="http://schemas.microsoft.com/office/drawing/2014/main" val="2041993964"/>
                    </a:ext>
                  </a:extLst>
                </a:gridCol>
              </a:tblGrid>
              <a:tr h="417898">
                <a:tc gridSpan="2">
                  <a:txBody>
                    <a:bodyPr/>
                    <a:lstStyle/>
                    <a:p>
                      <a:pPr marL="0" algn="ctr" defTabSz="914400" rtl="0" eaLnBrk="1" latinLnBrk="0" hangingPunct="1"/>
                      <a:r>
                        <a:rPr kumimoji="1" lang="ja-JP" altLang="en-US" sz="1400" kern="1200" dirty="0" smtClean="0">
                          <a:solidFill>
                            <a:schemeClr val="tx1"/>
                          </a:solidFill>
                          <a:latin typeface="+mn-lt"/>
                          <a:ea typeface="+mn-ea"/>
                          <a:cs typeface="+mn-cs"/>
                        </a:rPr>
                        <a:t>基本的な感染防止策</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algn="ctr" defTabSz="914400" rtl="0" eaLnBrk="1" latinLnBrk="0" hangingPunct="1"/>
                      <a:r>
                        <a:rPr kumimoji="1" lang="ja-JP" altLang="en-US" sz="1400" kern="1200" dirty="0" smtClean="0">
                          <a:solidFill>
                            <a:schemeClr val="tx1"/>
                          </a:solidFill>
                          <a:latin typeface="+mn-lt"/>
                          <a:ea typeface="+mn-ea"/>
                          <a:cs typeface="+mn-cs"/>
                        </a:rPr>
                        <a:t>具体的な対策例</a:t>
                      </a:r>
                      <a:endParaRPr kumimoji="1" lang="en-US" altLang="ja-JP" sz="1400" kern="1200" dirty="0" smtClean="0">
                        <a:solidFill>
                          <a:schemeClr val="tx1"/>
                        </a:solidFill>
                        <a:latin typeface="+mn-lt"/>
                        <a:ea typeface="+mn-ea"/>
                        <a:cs typeface="+mn-cs"/>
                      </a:endParaRPr>
                    </a:p>
                    <a:p>
                      <a:pPr marL="0" algn="ctr" defTabSz="914400" rtl="0" eaLnBrk="1" latinLnBrk="0" hangingPunct="1"/>
                      <a:r>
                        <a:rPr kumimoji="1" lang="en-US" altLang="ja-JP" sz="1100" kern="1200" dirty="0" smtClean="0">
                          <a:solidFill>
                            <a:schemeClr val="tx1"/>
                          </a:solidFill>
                          <a:latin typeface="+mn-lt"/>
                          <a:ea typeface="+mn-ea"/>
                          <a:cs typeface="+mn-cs"/>
                        </a:rPr>
                        <a:t>※</a:t>
                      </a:r>
                      <a:r>
                        <a:rPr kumimoji="1" lang="ja-JP" altLang="en-US" sz="1100" kern="1200" dirty="0" smtClean="0">
                          <a:solidFill>
                            <a:schemeClr val="tx1"/>
                          </a:solidFill>
                          <a:latin typeface="+mn-lt"/>
                          <a:ea typeface="+mn-ea"/>
                          <a:cs typeface="+mn-cs"/>
                        </a:rPr>
                        <a:t>対策の例であり必須の取組ではないことに留意すること</a:t>
                      </a:r>
                      <a:endParaRPr kumimoji="1" lang="en-US" altLang="ja-JP" sz="11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106302112"/>
                  </a:ext>
                </a:extLst>
              </a:tr>
              <a:tr h="26961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n-lt"/>
                          <a:ea typeface="+mn-ea"/>
                          <a:cs typeface="+mn-cs"/>
                        </a:rPr>
                        <a:t>（２）その他の感染対策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6213" indent="-176213" algn="l"/>
                      <a:endParaRPr kumimoji="1" lang="ja-JP" altLang="en-US" sz="1200" kern="1200" dirty="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204246"/>
                  </a:ext>
                </a:extLst>
              </a:tr>
              <a:tr h="12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strike="noStrike" dirty="0" smtClean="0">
                          <a:solidFill>
                            <a:schemeClr val="tx1"/>
                          </a:solidFill>
                        </a:rPr>
                        <a:t>④飲食時の感染対策</a:t>
                      </a:r>
                      <a:endParaRPr kumimoji="1" lang="ja-JP" altLang="en-US" sz="1400" b="1" strike="noStrike" baseline="0" dirty="0" smtClean="0">
                        <a:solidFill>
                          <a:schemeClr val="tx1"/>
                        </a:solidFill>
                      </a:endParaRPr>
                    </a:p>
                    <a:p>
                      <a:pPr marL="285750" indent="-285750">
                        <a:buFont typeface="Wingdings" panose="05000000000000000000" pitchFamily="2" charset="2"/>
                        <a:buChar char="p"/>
                      </a:pPr>
                      <a:r>
                        <a:rPr kumimoji="1" lang="ja-JP" altLang="en-US" sz="1400" strike="noStrike" kern="1200" dirty="0" smtClean="0">
                          <a:solidFill>
                            <a:schemeClr val="tx1"/>
                          </a:solidFill>
                          <a:latin typeface="+mn-lt"/>
                          <a:ea typeface="+mn-ea"/>
                          <a:cs typeface="+mn-cs"/>
                        </a:rPr>
                        <a:t>上記（</a:t>
                      </a:r>
                      <a:r>
                        <a:rPr kumimoji="1" lang="ja-JP" altLang="en-US" sz="1400" b="1" strike="noStrike" kern="1200" dirty="0" smtClean="0">
                          <a:solidFill>
                            <a:schemeClr val="tx1"/>
                          </a:solidFill>
                          <a:latin typeface="+mn-lt"/>
                          <a:ea typeface="+mn-ea"/>
                          <a:cs typeface="+mn-cs"/>
                        </a:rPr>
                        <a:t>１</a:t>
                      </a:r>
                      <a:r>
                        <a:rPr kumimoji="1" lang="ja-JP" altLang="en-US" sz="1400" strike="noStrike" kern="1200" dirty="0" smtClean="0">
                          <a:solidFill>
                            <a:schemeClr val="tx1"/>
                          </a:solidFill>
                          <a:latin typeface="+mn-lt"/>
                          <a:ea typeface="+mn-ea"/>
                          <a:cs typeface="+mn-cs"/>
                        </a:rPr>
                        <a:t>）感染経路に応じた感染対策と併せて、飲食時の感染対策の周知</a:t>
                      </a:r>
                      <a:endParaRPr kumimoji="1" lang="en-US" altLang="ja-JP" sz="1400" strike="noStrike" kern="120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85750" indent="-285750" algn="l" defTabSz="914400" rtl="0" eaLnBrk="1" latinLnBrk="0" hangingPunct="1">
                        <a:buFont typeface="Calibri" panose="020F0502020204030204" pitchFamily="34" charset="0"/>
                        <a:buChar char="⃝"/>
                      </a:pPr>
                      <a:r>
                        <a:rPr kumimoji="1" lang="ja-JP" altLang="en-US" sz="1400" strike="noStrike" kern="1200" dirty="0" smtClean="0">
                          <a:solidFill>
                            <a:schemeClr val="tx1"/>
                          </a:solidFill>
                          <a:latin typeface="+mn-lt"/>
                          <a:ea typeface="+mn-ea"/>
                          <a:cs typeface="+mn-cs"/>
                        </a:rPr>
                        <a:t>アナウンス等による飲食時の感染対策の呼びかけ</a:t>
                      </a:r>
                      <a:endParaRPr kumimoji="1" lang="en-US" altLang="ja-JP" sz="1400" strike="noStrike" kern="1200" dirty="0" smtClean="0">
                        <a:solidFill>
                          <a:schemeClr val="tx1"/>
                        </a:solidFill>
                        <a:latin typeface="+mn-lt"/>
                        <a:ea typeface="+mn-ea"/>
                        <a:cs typeface="+mn-cs"/>
                      </a:endParaRPr>
                    </a:p>
                    <a:p>
                      <a:pPr marL="285750" indent="-285750" algn="l" defTabSz="914400" rtl="0" eaLnBrk="1" latinLnBrk="0" hangingPunct="1">
                        <a:buFont typeface="Calibri" panose="020F0502020204030204" pitchFamily="34" charset="0"/>
                        <a:buChar char="⃝"/>
                      </a:pPr>
                      <a:r>
                        <a:rPr kumimoji="1" lang="ja-JP" altLang="en-US" sz="1400" strike="noStrike" kern="1200" dirty="0" smtClean="0">
                          <a:solidFill>
                            <a:schemeClr val="tx1"/>
                          </a:solidFill>
                          <a:latin typeface="+mn-lt"/>
                          <a:ea typeface="+mn-ea"/>
                          <a:cs typeface="+mn-cs"/>
                        </a:rPr>
                        <a:t>飲食専用エリアの設置及び当該エリアでの飲食の推奨</a:t>
                      </a:r>
                      <a:endParaRPr kumimoji="1" lang="en-US" altLang="ja-JP" sz="1400" strike="noStrike" kern="1200" dirty="0" smtClean="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400" strike="noStrike" kern="1200" dirty="0" smtClean="0">
                          <a:solidFill>
                            <a:schemeClr val="tx1"/>
                          </a:solidFill>
                          <a:latin typeface="+mn-lt"/>
                          <a:ea typeface="+mn-ea"/>
                          <a:cs typeface="+mn-cs"/>
                        </a:rPr>
                        <a:t>飲食店に求められる感染対策等を踏まえた飲食専用エリアでの感染対策（身体的距離の確保等）</a:t>
                      </a:r>
                      <a:endParaRPr kumimoji="1" lang="en-US" altLang="ja-JP" sz="1400" strike="noStrike"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5942046"/>
                  </a:ext>
                </a:extLst>
              </a:tr>
              <a:tr h="12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⑤イベント前の感染対策</a:t>
                      </a:r>
                      <a:endParaRPr kumimoji="1" lang="en-US" altLang="ja-JP" sz="1400" b="1"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latin typeface="+mn-lt"/>
                          <a:ea typeface="+mn-ea"/>
                          <a:cs typeface="+mn-cs"/>
                        </a:rPr>
                        <a:t>発熱等の症状がある者のイベント参加の自粛の呼びかけ</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kumimoji="1" lang="ja-JP" altLang="en-US" sz="1400" kern="1200" dirty="0" smtClean="0">
                          <a:solidFill>
                            <a:schemeClr val="tx1"/>
                          </a:solidFill>
                          <a:latin typeface="+mn-lt"/>
                          <a:ea typeface="+mn-ea"/>
                          <a:cs typeface="+mn-cs"/>
                        </a:rPr>
                        <a:t>体制構築の上、検温・検査の実施</a:t>
                      </a: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tab pos="176213" algn="l"/>
                        </a:tabLst>
                        <a:defRPr/>
                      </a:pPr>
                      <a:r>
                        <a:rPr kumimoji="1" lang="ja-JP" altLang="en-US" sz="1400" kern="1200" dirty="0" smtClean="0">
                          <a:solidFill>
                            <a:schemeClr val="tx1"/>
                          </a:solidFill>
                          <a:latin typeface="+mn-lt"/>
                          <a:ea typeface="+mn-ea"/>
                          <a:cs typeface="+mn-cs"/>
                        </a:rPr>
                        <a:t>発熱等の症状がある者の参加自粛を促すことができるキャンセルポリシーの整備</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5706785"/>
                  </a:ext>
                </a:extLst>
              </a:tr>
              <a:tr h="297677">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kern="1200" dirty="0" smtClean="0">
                          <a:solidFill>
                            <a:schemeClr val="tx1"/>
                          </a:solidFill>
                          <a:latin typeface="+mn-lt"/>
                          <a:ea typeface="+mn-ea"/>
                          <a:cs typeface="+mn-cs"/>
                        </a:rPr>
                        <a:t>２．出演者やスタッフの感染対策</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4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285750" lvl="0" indent="-285750" algn="l" defTabSz="914400" rtl="0" eaLnBrk="1" latinLnBrk="0" hangingPunct="1">
                        <a:lnSpc>
                          <a:spcPts val="1600"/>
                        </a:lnSpc>
                        <a:buFont typeface="Calibri" panose="020F0502020204030204" pitchFamily="34" charset="0"/>
                        <a:buChar char="⃝"/>
                        <a:defRPr/>
                      </a:pPr>
                      <a:endParaRPr kumimoji="1" lang="en-US" altLang="ja-JP" sz="1400" u="sng"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28999150"/>
                  </a:ext>
                </a:extLst>
              </a:tr>
              <a:tr h="277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176213" indent="-176213"/>
                      <a:r>
                        <a:rPr kumimoji="1" lang="ja-JP" altLang="en-US" sz="1400" b="1" dirty="0" smtClean="0">
                          <a:solidFill>
                            <a:schemeClr val="tx1"/>
                          </a:solidFill>
                        </a:rPr>
                        <a:t>⑥</a:t>
                      </a:r>
                      <a:r>
                        <a:rPr kumimoji="1" lang="ja-JP" altLang="en-US" sz="1400" b="1" kern="1200" dirty="0" smtClean="0">
                          <a:solidFill>
                            <a:schemeClr val="tx1"/>
                          </a:solidFill>
                          <a:latin typeface="+mn-lt"/>
                          <a:ea typeface="+mn-ea"/>
                          <a:cs typeface="+mn-cs"/>
                        </a:rPr>
                        <a:t>出演者やスタッフの感染対策</a:t>
                      </a:r>
                      <a:endParaRPr kumimoji="1" lang="en-US" altLang="ja-JP" sz="1400" b="1"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latin typeface="+mn-lt"/>
                          <a:ea typeface="+mn-ea"/>
                          <a:cs typeface="+mn-cs"/>
                        </a:rPr>
                        <a:t>出演者やスタッフによる、練習時・本番等における上記（１）感染経路に応じた感染対策に加え、健康管理や必要に応じた検査等の実施</a:t>
                      </a:r>
                      <a:endParaRPr kumimoji="1" lang="en-US" altLang="ja-JP" sz="1400" kern="1200" dirty="0" smtClean="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400" kern="1200" dirty="0" smtClean="0">
                          <a:solidFill>
                            <a:schemeClr val="tx1"/>
                          </a:solidFill>
                          <a:latin typeface="+mn-lt"/>
                          <a:ea typeface="+mn-ea"/>
                          <a:cs typeface="+mn-cs"/>
                        </a:rPr>
                        <a:t>舞台と客席との適切な距離の確保など、出演者やスタッフから参加者に感染させないための対策の実施</a:t>
                      </a:r>
                      <a:endParaRPr kumimoji="1" lang="en-US" altLang="ja-JP" sz="1400"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285750" lvl="0" indent="-285750" algn="l" defTabSz="914400" rtl="0" eaLnBrk="1" latinLnBrk="0" hangingPunct="1">
                        <a:lnSpc>
                          <a:spcPts val="1600"/>
                        </a:lnSpc>
                        <a:buFont typeface="Calibri" panose="020F0502020204030204" pitchFamily="34" charset="0"/>
                        <a:buChar char="⃝"/>
                        <a:defRPr/>
                      </a:pPr>
                      <a:r>
                        <a:rPr kumimoji="1" lang="ja-JP" altLang="en-US" sz="1400" kern="1200" dirty="0" smtClean="0">
                          <a:solidFill>
                            <a:schemeClr val="tx1"/>
                          </a:solidFill>
                          <a:latin typeface="+mn-lt"/>
                          <a:ea typeface="+mn-ea"/>
                          <a:cs typeface="+mn-cs"/>
                        </a:rPr>
                        <a:t>日常から行う出演者やスタッフの感染対策の実施</a:t>
                      </a:r>
                      <a:endParaRPr kumimoji="1" lang="en-US" altLang="ja-JP" sz="1400" kern="1200" dirty="0" smtClean="0">
                        <a:solidFill>
                          <a:schemeClr val="tx1"/>
                        </a:solidFill>
                        <a:latin typeface="+mn-lt"/>
                        <a:ea typeface="+mn-ea"/>
                        <a:cs typeface="+mn-cs"/>
                      </a:endParaRPr>
                    </a:p>
                    <a:p>
                      <a:pPr marL="360000" lvl="0" indent="-285750" algn="l" defTabSz="914400" rtl="0" eaLnBrk="1" latinLnBrk="0" hangingPunct="1">
                        <a:lnSpc>
                          <a:spcPts val="1600"/>
                        </a:lnSpc>
                        <a:buFont typeface="Arial" panose="020B0604020202020204" pitchFamily="34" charset="0"/>
                        <a:buChar char="•"/>
                        <a:defRPr/>
                      </a:pPr>
                      <a:r>
                        <a:rPr kumimoji="1" lang="ja-JP" altLang="en-US" sz="1200" kern="1200" dirty="0" smtClean="0">
                          <a:solidFill>
                            <a:schemeClr val="tx1"/>
                          </a:solidFill>
                          <a:latin typeface="+mn-lt"/>
                          <a:ea typeface="+mn-ea"/>
                          <a:cs typeface="+mn-cs"/>
                        </a:rPr>
                        <a:t>健康アプリの活用等による健康管理</a:t>
                      </a:r>
                      <a:endParaRPr kumimoji="1" lang="en-US" altLang="ja-JP" sz="1200" kern="1200" dirty="0" smtClean="0">
                        <a:solidFill>
                          <a:schemeClr val="tx1"/>
                        </a:solidFill>
                        <a:latin typeface="+mn-lt"/>
                        <a:ea typeface="+mn-ea"/>
                        <a:cs typeface="+mn-cs"/>
                      </a:endParaRPr>
                    </a:p>
                    <a:p>
                      <a:pPr marL="360000" lvl="0" indent="-285750" algn="l" defTabSz="914400" rtl="0" eaLnBrk="1" latinLnBrk="0" hangingPunct="1">
                        <a:lnSpc>
                          <a:spcPts val="1600"/>
                        </a:lnSpc>
                        <a:buFont typeface="Arial" panose="020B0604020202020204" pitchFamily="34" charset="0"/>
                        <a:buChar char="•"/>
                        <a:defRPr/>
                      </a:pPr>
                      <a:r>
                        <a:rPr kumimoji="1" lang="ja-JP" altLang="en-US" sz="1200" kern="1200" dirty="0" smtClean="0">
                          <a:solidFill>
                            <a:schemeClr val="tx1"/>
                          </a:solidFill>
                          <a:latin typeface="+mn-lt"/>
                          <a:ea typeface="+mn-ea"/>
                          <a:cs typeface="+mn-cs"/>
                        </a:rPr>
                        <a:t>出演者やスタッフの必要に応じた検査の実施</a:t>
                      </a:r>
                      <a:endParaRPr kumimoji="1" lang="en-US" altLang="ja-JP" sz="1200" kern="1200" dirty="0" smtClean="0">
                        <a:solidFill>
                          <a:schemeClr val="tx1"/>
                        </a:solidFill>
                        <a:latin typeface="+mn-lt"/>
                        <a:ea typeface="+mn-ea"/>
                        <a:cs typeface="+mn-cs"/>
                      </a:endParaRPr>
                    </a:p>
                    <a:p>
                      <a:pPr marL="360000" lvl="0" indent="-285750" algn="l" defTabSz="914400" rtl="0" eaLnBrk="1" latinLnBrk="0" hangingPunct="1">
                        <a:lnSpc>
                          <a:spcPts val="1600"/>
                        </a:lnSpc>
                        <a:buFont typeface="Arial" panose="020B0604020202020204" pitchFamily="34" charset="0"/>
                        <a:buChar char="•"/>
                        <a:defRPr/>
                      </a:pPr>
                      <a:r>
                        <a:rPr kumimoji="1" lang="ja-JP" altLang="en-US" sz="1200" kern="1200" dirty="0" smtClean="0">
                          <a:solidFill>
                            <a:schemeClr val="tx1"/>
                          </a:solidFill>
                          <a:latin typeface="+mn-lt"/>
                          <a:ea typeface="+mn-ea"/>
                          <a:cs typeface="+mn-cs"/>
                        </a:rPr>
                        <a:t>発熱等の症状がある者は出演・練習を控える</a:t>
                      </a:r>
                      <a:endParaRPr kumimoji="1" lang="en-US" altLang="ja-JP" sz="1200" kern="1200" dirty="0" smtClean="0">
                        <a:solidFill>
                          <a:schemeClr val="tx1"/>
                        </a:solidFill>
                        <a:latin typeface="+mn-lt"/>
                        <a:ea typeface="+mn-ea"/>
                        <a:cs typeface="+mn-cs"/>
                      </a:endParaRPr>
                    </a:p>
                    <a:p>
                      <a:pPr marL="360000" lvl="0" indent="-285750" algn="l" defTabSz="914400" rtl="0" eaLnBrk="1" latinLnBrk="0" hangingPunct="1">
                        <a:lnSpc>
                          <a:spcPts val="1600"/>
                        </a:lnSpc>
                        <a:buFont typeface="Arial" panose="020B0604020202020204" pitchFamily="34" charset="0"/>
                        <a:buChar char="•"/>
                        <a:defRPr/>
                      </a:pPr>
                      <a:r>
                        <a:rPr kumimoji="1" lang="ja-JP" altLang="en-US" sz="1200" kern="1200" dirty="0" smtClean="0">
                          <a:solidFill>
                            <a:schemeClr val="tx1"/>
                          </a:solidFill>
                          <a:latin typeface="+mn-lt"/>
                          <a:ea typeface="+mn-ea"/>
                          <a:cs typeface="+mn-cs"/>
                        </a:rPr>
                        <a:t>練習時</a:t>
                      </a:r>
                      <a:r>
                        <a:rPr kumimoji="1" lang="ja-JP" altLang="en-US" sz="1200" b="0" u="none" strike="noStrike" kern="1200" dirty="0" smtClean="0">
                          <a:solidFill>
                            <a:schemeClr val="tx1"/>
                          </a:solidFill>
                          <a:effectLst/>
                          <a:latin typeface="+mn-lt"/>
                          <a:ea typeface="+mn-ea"/>
                          <a:cs typeface="+mn-cs"/>
                        </a:rPr>
                        <a:t>やその前後の活動</a:t>
                      </a:r>
                      <a:r>
                        <a:rPr kumimoji="1" lang="ja-JP" altLang="en-US" sz="1200" kern="1200" dirty="0" smtClean="0">
                          <a:solidFill>
                            <a:schemeClr val="tx1"/>
                          </a:solidFill>
                          <a:latin typeface="+mn-lt"/>
                          <a:ea typeface="+mn-ea"/>
                          <a:cs typeface="+mn-cs"/>
                        </a:rPr>
                        <a:t>等における出演者やスタッフの関係者間の適切な距離確保、換気等</a:t>
                      </a:r>
                      <a:endParaRPr kumimoji="1" lang="en-US" altLang="ja-JP" sz="1200" kern="1200" dirty="0" smtClean="0">
                        <a:solidFill>
                          <a:schemeClr val="tx1"/>
                        </a:solidFill>
                        <a:latin typeface="+mn-lt"/>
                        <a:ea typeface="+mn-ea"/>
                        <a:cs typeface="+mn-cs"/>
                      </a:endParaRPr>
                    </a:p>
                    <a:p>
                      <a:pPr marL="285750" lvl="0" indent="-285750" algn="l" defTabSz="914400" rtl="0" eaLnBrk="1" latinLnBrk="0" hangingPunct="1">
                        <a:lnSpc>
                          <a:spcPts val="1600"/>
                        </a:lnSpc>
                        <a:buFont typeface="Calibri" panose="020F0502020204030204" pitchFamily="34" charset="0"/>
                        <a:buChar char="⃝"/>
                        <a:defRPr/>
                      </a:pPr>
                      <a:r>
                        <a:rPr kumimoji="1" lang="ja-JP" altLang="en-US" sz="1400" b="0" u="none" kern="1200" dirty="0" smtClean="0">
                          <a:solidFill>
                            <a:schemeClr val="tx1"/>
                          </a:solidFill>
                          <a:latin typeface="+mn-lt"/>
                          <a:ea typeface="+mn-ea"/>
                          <a:cs typeface="+mn-cs"/>
                        </a:rPr>
                        <a:t>本番及びその前後の活動における出演者やスタッフの感染対策の実施</a:t>
                      </a:r>
                      <a:endParaRPr kumimoji="1" lang="en-US" altLang="ja-JP" sz="1400" b="0" u="none" kern="1200" dirty="0" smtClean="0">
                        <a:solidFill>
                          <a:schemeClr val="tx1"/>
                        </a:solidFill>
                        <a:latin typeface="+mn-lt"/>
                        <a:ea typeface="+mn-ea"/>
                        <a:cs typeface="+mn-cs"/>
                      </a:endParaRPr>
                    </a:p>
                    <a:p>
                      <a:pPr marL="285750" lvl="0" indent="-196850" algn="l" defTabSz="914400" rtl="0" eaLnBrk="1" latinLnBrk="0" hangingPunct="1">
                        <a:lnSpc>
                          <a:spcPts val="1600"/>
                        </a:lnSpc>
                        <a:buFont typeface="Arial" panose="020B0604020202020204" pitchFamily="34" charset="0"/>
                        <a:buChar char="•"/>
                        <a:defRPr/>
                      </a:pPr>
                      <a:r>
                        <a:rPr kumimoji="1" lang="ja-JP" altLang="en-US" sz="1200" b="0" u="none" kern="1200" dirty="0" smtClean="0">
                          <a:solidFill>
                            <a:schemeClr val="tx1"/>
                          </a:solidFill>
                          <a:latin typeface="+mn-lt"/>
                          <a:ea typeface="+mn-ea"/>
                          <a:cs typeface="+mn-cs"/>
                        </a:rPr>
                        <a:t>控室等における換気や三密の回避</a:t>
                      </a:r>
                      <a:endParaRPr kumimoji="1" lang="en-US" altLang="ja-JP" sz="1200" b="0" u="none" kern="1200" dirty="0" smtClean="0">
                        <a:solidFill>
                          <a:schemeClr val="tx1"/>
                        </a:solidFill>
                        <a:latin typeface="+mn-lt"/>
                        <a:ea typeface="+mn-ea"/>
                        <a:cs typeface="+mn-cs"/>
                      </a:endParaRPr>
                    </a:p>
                    <a:p>
                      <a:pPr marL="285750" lvl="0" indent="-285750" algn="l" defTabSz="914400" rtl="0" eaLnBrk="1" latinLnBrk="0" hangingPunct="1">
                        <a:lnSpc>
                          <a:spcPts val="1600"/>
                        </a:lnSpc>
                        <a:buFont typeface="Calibri" panose="020F0502020204030204" pitchFamily="34" charset="0"/>
                        <a:buChar char="⃝"/>
                        <a:defRPr/>
                      </a:pPr>
                      <a:r>
                        <a:rPr kumimoji="1" lang="ja-JP" altLang="en-US" sz="1400" kern="1200" dirty="0" smtClean="0">
                          <a:solidFill>
                            <a:schemeClr val="tx1"/>
                          </a:solidFill>
                          <a:latin typeface="+mn-lt"/>
                          <a:ea typeface="+mn-ea"/>
                          <a:cs typeface="+mn-cs"/>
                        </a:rPr>
                        <a:t>ステージと観客席間の適切な距離の確保、出演者やスタッフ及び観客双方への感染対策の周知</a:t>
                      </a:r>
                      <a:endParaRPr kumimoji="1" lang="en-US" altLang="ja-JP" sz="1400" u="sng" kern="1200" dirty="0" smtClean="0">
                        <a:solidFill>
                          <a:schemeClr val="tx1"/>
                        </a:solidFill>
                        <a:latin typeface="+mn-lt"/>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2875529"/>
                  </a:ext>
                </a:extLst>
              </a:tr>
            </a:tbl>
          </a:graphicData>
        </a:graphic>
      </p:graphicFrame>
      <p:grpSp>
        <p:nvGrpSpPr>
          <p:cNvPr id="7" name="グループ化 6"/>
          <p:cNvGrpSpPr/>
          <p:nvPr/>
        </p:nvGrpSpPr>
        <p:grpSpPr>
          <a:xfrm>
            <a:off x="62146" y="30473"/>
            <a:ext cx="9906000" cy="402112"/>
            <a:chOff x="8878" y="35389"/>
            <a:chExt cx="9906000" cy="402112"/>
          </a:xfrm>
        </p:grpSpPr>
        <p:sp>
          <p:nvSpPr>
            <p:cNvPr id="8" name="テキスト ボックス 7"/>
            <p:cNvSpPr txBox="1"/>
            <p:nvPr/>
          </p:nvSpPr>
          <p:spPr>
            <a:xfrm>
              <a:off x="8878" y="68169"/>
              <a:ext cx="9906000"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イベント開催等における必要な感染防止策</a:t>
              </a:r>
            </a:p>
          </p:txBody>
        </p:sp>
        <p:sp>
          <p:nvSpPr>
            <p:cNvPr id="9" name="正方形/長方形 8"/>
            <p:cNvSpPr/>
            <p:nvPr/>
          </p:nvSpPr>
          <p:spPr>
            <a:xfrm>
              <a:off x="9015984" y="35389"/>
              <a:ext cx="774270" cy="3385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別紙２</a:t>
              </a:r>
            </a:p>
          </p:txBody>
        </p:sp>
      </p:grpSp>
    </p:spTree>
    <p:extLst>
      <p:ext uri="{BB962C8B-B14F-4D97-AF65-F5344CB8AC3E}">
        <p14:creationId xmlns:p14="http://schemas.microsoft.com/office/powerpoint/2010/main" val="439547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1941</Words>
  <Application>Microsoft Office PowerPoint</Application>
  <PresentationFormat>ユーザー設定</PresentationFormat>
  <Paragraphs>130</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游ゴシック</vt:lpstr>
      <vt:lpstr>游ゴシック Light</vt:lpstr>
      <vt:lpstr>Arial</vt:lpstr>
      <vt:lpstr>Calibri</vt:lpstr>
      <vt:lpstr>Calibri Light</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2021-04-25T08:06:42Z</dcterms:created>
  <dcterms:modified xsi:type="dcterms:W3CDTF">2023-02-10T08:26:13Z</dcterms:modified>
</cp:coreProperties>
</file>