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8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8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A378-4962-4611-9D0E-3942604FAB62}" type="datetimeFigureOut">
              <a:rPr kumimoji="1" lang="ja-JP" altLang="en-US" smtClean="0"/>
              <a:t>2016/3/26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D9546-AC0F-4921-9089-911C1E5636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A378-4962-4611-9D0E-3942604FAB62}" type="datetimeFigureOut">
              <a:rPr kumimoji="1" lang="ja-JP" altLang="en-US" smtClean="0"/>
              <a:t>2016/3/26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D9546-AC0F-4921-9089-911C1E5636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A378-4962-4611-9D0E-3942604FAB62}" type="datetimeFigureOut">
              <a:rPr kumimoji="1" lang="ja-JP" altLang="en-US" smtClean="0"/>
              <a:t>2016/3/26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D9546-AC0F-4921-9089-911C1E56368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A378-4962-4611-9D0E-3942604FAB62}" type="datetimeFigureOut">
              <a:rPr kumimoji="1" lang="ja-JP" altLang="en-US" smtClean="0"/>
              <a:t>2016/3/26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D9546-AC0F-4921-9089-911C1E56368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A378-4962-4611-9D0E-3942604FAB62}" type="datetimeFigureOut">
              <a:rPr kumimoji="1" lang="ja-JP" altLang="en-US" smtClean="0"/>
              <a:t>2016/3/26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D9546-AC0F-4921-9089-911C1E5636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A378-4962-4611-9D0E-3942604FAB62}" type="datetimeFigureOut">
              <a:rPr kumimoji="1" lang="ja-JP" altLang="en-US" smtClean="0"/>
              <a:t>2016/3/26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D9546-AC0F-4921-9089-911C1E56368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A378-4962-4611-9D0E-3942604FAB62}" type="datetimeFigureOut">
              <a:rPr kumimoji="1" lang="ja-JP" altLang="en-US" smtClean="0"/>
              <a:t>2016/3/26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D9546-AC0F-4921-9089-911C1E5636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A378-4962-4611-9D0E-3942604FAB62}" type="datetimeFigureOut">
              <a:rPr kumimoji="1" lang="ja-JP" altLang="en-US" smtClean="0"/>
              <a:t>2016/3/26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D9546-AC0F-4921-9089-911C1E5636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A378-4962-4611-9D0E-3942604FAB62}" type="datetimeFigureOut">
              <a:rPr kumimoji="1" lang="ja-JP" altLang="en-US" smtClean="0"/>
              <a:t>2016/3/26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D9546-AC0F-4921-9089-911C1E5636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A378-4962-4611-9D0E-3942604FAB62}" type="datetimeFigureOut">
              <a:rPr kumimoji="1" lang="ja-JP" altLang="en-US" smtClean="0"/>
              <a:t>2016/3/26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D9546-AC0F-4921-9089-911C1E56368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A378-4962-4611-9D0E-3942604FAB62}" type="datetimeFigureOut">
              <a:rPr kumimoji="1" lang="ja-JP" altLang="en-US" smtClean="0"/>
              <a:t>2016/3/26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D9546-AC0F-4921-9089-911C1E56368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ABBA378-4962-4611-9D0E-3942604FAB62}" type="datetimeFigureOut">
              <a:rPr kumimoji="1" lang="ja-JP" altLang="en-US" smtClean="0"/>
              <a:t>2016/3/26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92D9546-AC0F-4921-9089-911C1E56368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99592" y="2204864"/>
            <a:ext cx="77460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/>
              <a:t>ＢＰ製材</a:t>
            </a:r>
            <a:endParaRPr lang="en-US" altLang="ja-JP" sz="3600" dirty="0"/>
          </a:p>
          <a:p>
            <a:r>
              <a:rPr kumimoji="1" lang="ja-JP" altLang="en-US" sz="3600" dirty="0"/>
              <a:t>　その他 薬剤 に関する危険性について</a:t>
            </a:r>
            <a:endParaRPr kumimoji="1" lang="en-US" altLang="ja-JP" sz="3600" dirty="0"/>
          </a:p>
          <a:p>
            <a:endParaRPr kumimoji="1" lang="ja-JP" altLang="en-US" sz="36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9592" y="4941168"/>
            <a:ext cx="75440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平成</a:t>
            </a:r>
            <a:r>
              <a:rPr kumimoji="1" lang="en-US" altLang="ja-JP" sz="2800" dirty="0"/>
              <a:t>26</a:t>
            </a:r>
            <a:r>
              <a:rPr kumimoji="1" lang="ja-JP" altLang="en-US" sz="2800" dirty="0"/>
              <a:t>年秋　道歯講演より</a:t>
            </a:r>
            <a:endParaRPr kumimoji="1" lang="en-US" altLang="ja-JP" sz="2800" dirty="0"/>
          </a:p>
          <a:p>
            <a:r>
              <a:rPr lang="ja-JP" altLang="en-US" sz="2800" dirty="0"/>
              <a:t>講師：　山崎　裕教授　（北大歯学部高齢者歯科）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4733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67517"/>
            <a:ext cx="6408712" cy="6673851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1475656" y="1412776"/>
            <a:ext cx="6264696" cy="79208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11560" y="1916832"/>
            <a:ext cx="7818166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2800" dirty="0"/>
              <a:t>ワーファリン＋鎮痛剤・抗生剤の長期投与</a:t>
            </a:r>
            <a:endParaRPr lang="en-US" altLang="ja-JP" sz="2800" dirty="0"/>
          </a:p>
          <a:p>
            <a:r>
              <a:rPr lang="ja-JP" altLang="en-US" sz="2800" dirty="0"/>
              <a:t>　　　　　　　　　　　　　　　　　　　　　　</a:t>
            </a:r>
            <a:r>
              <a:rPr lang="ja-JP" altLang="ja-JP" sz="4400" dirty="0"/>
              <a:t>→ 出血大</a:t>
            </a:r>
            <a:endParaRPr lang="en-US" altLang="ja-JP" sz="4400" dirty="0"/>
          </a:p>
          <a:p>
            <a:endParaRPr lang="ja-JP" altLang="ja-JP" sz="2800" dirty="0"/>
          </a:p>
          <a:p>
            <a:r>
              <a:rPr lang="ja-JP" altLang="ja-JP" sz="2800" dirty="0"/>
              <a:t>ワーファリン＋フロリードゲル又はイトリゾール </a:t>
            </a:r>
            <a:endParaRPr lang="en-US" altLang="ja-JP" sz="2800" dirty="0"/>
          </a:p>
          <a:p>
            <a:r>
              <a:rPr lang="ja-JP" altLang="en-US" sz="2800" dirty="0"/>
              <a:t>　　　　　　　　　　　　　　　　　　　　　　</a:t>
            </a:r>
            <a:r>
              <a:rPr lang="ja-JP" altLang="ja-JP" sz="4400" dirty="0"/>
              <a:t>→ 大出血</a:t>
            </a:r>
            <a:endParaRPr lang="en-US" altLang="ja-JP" sz="4400" dirty="0"/>
          </a:p>
          <a:p>
            <a:endParaRPr lang="ja-JP" altLang="ja-JP" sz="2800" dirty="0"/>
          </a:p>
          <a:p>
            <a:r>
              <a:rPr lang="ja-JP" altLang="ja-JP" sz="2800" dirty="0"/>
              <a:t>ハルシオン ＋ フロリードゲル </a:t>
            </a:r>
            <a:r>
              <a:rPr lang="ja-JP" altLang="en-US" sz="2800" dirty="0"/>
              <a:t>　　　　</a:t>
            </a:r>
            <a:endParaRPr lang="en-US" altLang="ja-JP" sz="2800" dirty="0"/>
          </a:p>
          <a:p>
            <a:r>
              <a:rPr lang="ja-JP" altLang="en-US" sz="2800" dirty="0"/>
              <a:t>　　　　　　　　　　　　　　　　　</a:t>
            </a:r>
            <a:r>
              <a:rPr lang="ja-JP" altLang="en-US" sz="4400" dirty="0"/>
              <a:t>　　　</a:t>
            </a:r>
            <a:r>
              <a:rPr lang="ja-JP" altLang="ja-JP" sz="4400" dirty="0"/>
              <a:t>→ 心停止</a:t>
            </a:r>
          </a:p>
        </p:txBody>
      </p:sp>
    </p:spTree>
    <p:extLst>
      <p:ext uri="{BB962C8B-B14F-4D97-AF65-F5344CB8AC3E}">
        <p14:creationId xmlns:p14="http://schemas.microsoft.com/office/powerpoint/2010/main" val="3747330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55360" y="1772816"/>
            <a:ext cx="8263801" cy="43088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3200" dirty="0"/>
              <a:t>ＩＮＲ値：</a:t>
            </a:r>
            <a:endParaRPr lang="en-US" altLang="ja-JP" sz="3200" dirty="0"/>
          </a:p>
          <a:p>
            <a:r>
              <a:rPr lang="ja-JP" altLang="en-US" sz="3200" dirty="0"/>
              <a:t>　　　</a:t>
            </a:r>
            <a:r>
              <a:rPr lang="ja-JP" altLang="ja-JP" sz="3200" dirty="0"/>
              <a:t>ワルファリン</a:t>
            </a:r>
            <a:r>
              <a:rPr lang="ja-JP" altLang="en-US" sz="3200" dirty="0"/>
              <a:t>の</a:t>
            </a:r>
            <a:r>
              <a:rPr lang="ja-JP" altLang="ja-JP" sz="3200" dirty="0"/>
              <a:t>コントロール時に</a:t>
            </a:r>
            <a:endParaRPr lang="en-US" altLang="ja-JP" sz="3200" dirty="0"/>
          </a:p>
          <a:p>
            <a:r>
              <a:rPr lang="ja-JP" altLang="en-US" sz="3200" dirty="0"/>
              <a:t>　　　　　　　　　　　　</a:t>
            </a:r>
            <a:r>
              <a:rPr lang="ja-JP" altLang="ja-JP" sz="3200" dirty="0"/>
              <a:t>用いられている検査項目。</a:t>
            </a:r>
            <a:endParaRPr lang="en-US" altLang="ja-JP" sz="3200" dirty="0"/>
          </a:p>
          <a:p>
            <a:r>
              <a:rPr lang="ja-JP" altLang="en-US" sz="3200" dirty="0"/>
              <a:t>　　　</a:t>
            </a:r>
            <a:r>
              <a:rPr lang="ja-JP" altLang="ja-JP" sz="3200" dirty="0"/>
              <a:t>プロトロンビン時間（</a:t>
            </a:r>
            <a:r>
              <a:rPr lang="en-US" altLang="ja-JP" sz="3200" dirty="0"/>
              <a:t>prothrombin time</a:t>
            </a:r>
            <a:r>
              <a:rPr lang="ja-JP" altLang="ja-JP" sz="3200" dirty="0"/>
              <a:t>：</a:t>
            </a:r>
            <a:r>
              <a:rPr lang="en-US" altLang="ja-JP" sz="3200" dirty="0"/>
              <a:t>PT</a:t>
            </a:r>
            <a:r>
              <a:rPr lang="ja-JP" altLang="ja-JP" sz="3200" dirty="0"/>
              <a:t>）</a:t>
            </a:r>
            <a:endParaRPr lang="en-US" altLang="ja-JP" sz="3200" dirty="0"/>
          </a:p>
          <a:p>
            <a:r>
              <a:rPr lang="ja-JP" altLang="en-US" sz="3200" dirty="0"/>
              <a:t>　　　　　　　　　　　　</a:t>
            </a:r>
            <a:r>
              <a:rPr lang="ja-JP" altLang="ja-JP" sz="3200" dirty="0"/>
              <a:t>と同一。</a:t>
            </a:r>
            <a:endParaRPr lang="en-US" altLang="ja-JP" sz="3200" dirty="0"/>
          </a:p>
          <a:p>
            <a:r>
              <a:rPr lang="ja-JP" altLang="en-US" sz="3200" dirty="0"/>
              <a:t>　</a:t>
            </a:r>
            <a:endParaRPr lang="ja-JP" altLang="ja-JP" sz="3200" dirty="0"/>
          </a:p>
          <a:p>
            <a:r>
              <a:rPr lang="ja-JP" altLang="ja-JP" sz="3200" dirty="0"/>
              <a:t>ＩＮＲ値</a:t>
            </a:r>
            <a:r>
              <a:rPr lang="en-US" altLang="ja-JP" sz="3200" dirty="0"/>
              <a:t> 1.6</a:t>
            </a:r>
            <a:r>
              <a:rPr lang="ja-JP" altLang="ja-JP" sz="3200" dirty="0"/>
              <a:t>～</a:t>
            </a:r>
            <a:r>
              <a:rPr lang="en-US" altLang="ja-JP" sz="3200" dirty="0"/>
              <a:t>3.0 </a:t>
            </a:r>
            <a:r>
              <a:rPr lang="ja-JP" altLang="ja-JP" sz="3200" dirty="0"/>
              <a:t>なら 抜歯ＯＫ </a:t>
            </a:r>
            <a:endParaRPr lang="en-US" altLang="ja-JP" sz="3200" dirty="0"/>
          </a:p>
          <a:p>
            <a:r>
              <a:rPr lang="ja-JP" altLang="en-US" sz="3200" dirty="0"/>
              <a:t>　　　</a:t>
            </a:r>
            <a:r>
              <a:rPr lang="ja-JP" altLang="ja-JP" sz="3200" dirty="0"/>
              <a:t>＊</a:t>
            </a:r>
            <a:r>
              <a:rPr lang="en-US" altLang="ja-JP" sz="3200" dirty="0"/>
              <a:t>70</a:t>
            </a:r>
            <a:r>
              <a:rPr lang="ja-JP" altLang="ja-JP" sz="3200" dirty="0"/>
              <a:t>歳以上では</a:t>
            </a:r>
            <a:r>
              <a:rPr lang="en-US" altLang="ja-JP" sz="3200" dirty="0"/>
              <a:t>1.6</a:t>
            </a:r>
            <a:r>
              <a:rPr lang="ja-JP" altLang="ja-JP" sz="3200" dirty="0"/>
              <a:t>～</a:t>
            </a:r>
            <a:r>
              <a:rPr lang="en-US" altLang="ja-JP" sz="3200" dirty="0"/>
              <a:t>2.6 </a:t>
            </a:r>
            <a:r>
              <a:rPr lang="ja-JP" altLang="ja-JP" sz="3200" dirty="0"/>
              <a:t>なら抜歯ＯＫ</a:t>
            </a:r>
          </a:p>
          <a:p>
            <a:endParaRPr kumimoji="1" lang="ja-JP" alt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4139952" y="5661248"/>
            <a:ext cx="144016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330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75140" y="2204864"/>
            <a:ext cx="8483413" cy="470898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ja-JP" sz="2800" dirty="0"/>
              <a:t>ゾメタ（注）＋ 抜歯 </a:t>
            </a:r>
            <a:endParaRPr lang="en-US" altLang="ja-JP" sz="2800" dirty="0"/>
          </a:p>
          <a:p>
            <a:r>
              <a:rPr lang="ja-JP" altLang="en-US" sz="2800" dirty="0"/>
              <a:t>　　　</a:t>
            </a:r>
            <a:r>
              <a:rPr lang="ja-JP" altLang="ja-JP" sz="4400" dirty="0"/>
              <a:t>→</a:t>
            </a:r>
            <a:r>
              <a:rPr lang="en-US" altLang="ja-JP" sz="4400" dirty="0"/>
              <a:t> 10</a:t>
            </a:r>
            <a:r>
              <a:rPr lang="ja-JP" altLang="ja-JP" sz="4400" dirty="0"/>
              <a:t>％が ＭＲＯＮＪ・ＢＲＯＮＪに</a:t>
            </a:r>
          </a:p>
          <a:p>
            <a:endParaRPr lang="en-US" altLang="ja-JP" sz="2800" dirty="0"/>
          </a:p>
          <a:p>
            <a:r>
              <a:rPr lang="ja-JP" altLang="ja-JP" sz="2800" dirty="0"/>
              <a:t>ゾメタ（注）は</a:t>
            </a:r>
            <a:r>
              <a:rPr lang="en-US" altLang="ja-JP" sz="4400" dirty="0"/>
              <a:t>10</a:t>
            </a:r>
            <a:r>
              <a:rPr lang="ja-JP" altLang="ja-JP" sz="4400" dirty="0"/>
              <a:t>年以上 体内にとどまる</a:t>
            </a:r>
          </a:p>
          <a:p>
            <a:endParaRPr lang="en-US" altLang="ja-JP" sz="2800" dirty="0"/>
          </a:p>
          <a:p>
            <a:r>
              <a:rPr lang="ja-JP" altLang="ja-JP" sz="2800" dirty="0"/>
              <a:t>ゾメタは</a:t>
            </a:r>
            <a:r>
              <a:rPr lang="ja-JP" altLang="ja-JP" sz="4400" dirty="0"/>
              <a:t>３か月休薬しても危険</a:t>
            </a:r>
            <a:endParaRPr lang="en-US" altLang="ja-JP" sz="4400" dirty="0"/>
          </a:p>
          <a:p>
            <a:endParaRPr lang="en-US" altLang="ja-JP" sz="2800" dirty="0"/>
          </a:p>
          <a:p>
            <a:r>
              <a:rPr lang="ja-JP" altLang="ja-JP" sz="2800" dirty="0"/>
              <a:t>ゾメタ投与前に歯科受診のこと</a:t>
            </a:r>
          </a:p>
          <a:p>
            <a:endParaRPr kumimoji="1" lang="ja-JP" altLang="en-US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64593" y="952589"/>
            <a:ext cx="31935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＜ゾメタ＞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58096" y="1552753"/>
            <a:ext cx="4786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＊悪性腫瘍による高カルシウム血症</a:t>
            </a:r>
            <a:endParaRPr kumimoji="1" lang="en-US" altLang="ja-JP" dirty="0"/>
          </a:p>
          <a:p>
            <a:r>
              <a:rPr lang="ja-JP" altLang="en-US" dirty="0"/>
              <a:t>＊多発性骨髄腫・癌骨転移による骨病変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1763688" y="3284984"/>
            <a:ext cx="100811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2280568" y="4437112"/>
            <a:ext cx="207540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330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83568" y="1412776"/>
            <a:ext cx="6242415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/>
              <a:t>＜</a:t>
            </a:r>
            <a:r>
              <a:rPr lang="ja-JP" altLang="ja-JP" sz="4400" dirty="0"/>
              <a:t>他の危険薬</a:t>
            </a:r>
            <a:r>
              <a:rPr lang="ja-JP" altLang="en-US" sz="4400" dirty="0"/>
              <a:t>＞</a:t>
            </a:r>
            <a:endParaRPr lang="en-US" altLang="ja-JP" sz="4400" dirty="0"/>
          </a:p>
          <a:p>
            <a:endParaRPr lang="ja-JP" altLang="ja-JP" sz="4400" dirty="0"/>
          </a:p>
          <a:p>
            <a:r>
              <a:rPr lang="ja-JP" altLang="ja-JP" sz="4400" dirty="0"/>
              <a:t>デノスマブ </a:t>
            </a:r>
            <a:endParaRPr lang="en-US" altLang="ja-JP" sz="4400" dirty="0"/>
          </a:p>
          <a:p>
            <a:r>
              <a:rPr lang="ja-JP" altLang="en-US" sz="4400" dirty="0"/>
              <a:t>　</a:t>
            </a:r>
            <a:r>
              <a:rPr lang="ja-JP" altLang="ja-JP" sz="4400" dirty="0"/>
              <a:t>商品名：</a:t>
            </a:r>
            <a:r>
              <a:rPr lang="ja-JP" altLang="en-US" sz="4400" dirty="0"/>
              <a:t>　　</a:t>
            </a:r>
            <a:r>
              <a:rPr lang="ja-JP" altLang="ja-JP" sz="4400" dirty="0"/>
              <a:t>ランマーク</a:t>
            </a:r>
            <a:endParaRPr lang="en-US" altLang="ja-JP" sz="4400" dirty="0"/>
          </a:p>
          <a:p>
            <a:r>
              <a:rPr lang="ja-JP" altLang="en-US" sz="4400" dirty="0"/>
              <a:t>　　　　　　　 　</a:t>
            </a:r>
            <a:r>
              <a:rPr lang="ja-JP" altLang="ja-JP" sz="4400" dirty="0"/>
              <a:t>アバスティン</a:t>
            </a:r>
            <a:endParaRPr lang="en-US" altLang="ja-JP" sz="4400" dirty="0"/>
          </a:p>
          <a:p>
            <a:r>
              <a:rPr lang="ja-JP" altLang="en-US" sz="4400" dirty="0"/>
              <a:t>　　　　　　　 　</a:t>
            </a:r>
            <a:r>
              <a:rPr lang="ja-JP" altLang="ja-JP" sz="4400" dirty="0"/>
              <a:t>プラリア</a:t>
            </a:r>
            <a:endParaRPr lang="en-US" altLang="ja-JP" sz="4400" dirty="0"/>
          </a:p>
          <a:p>
            <a:r>
              <a:rPr lang="ja-JP" altLang="en-US" sz="4400" dirty="0"/>
              <a:t>　　　　　　　 　</a:t>
            </a:r>
            <a:r>
              <a:rPr lang="ja-JP" altLang="ja-JP" sz="4400" dirty="0"/>
              <a:t>スーラント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542823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P製剤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0648"/>
            <a:ext cx="7215172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2823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49</Words>
  <Application>Microsoft Office PowerPoint</Application>
  <PresentationFormat>画面に合わせる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HGP明朝E</vt:lpstr>
      <vt:lpstr>Candara</vt:lpstr>
      <vt:lpstr>Symbol</vt:lpstr>
      <vt:lpstr>ウェーブ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hisatsune kaede</dc:creator>
  <cp:lastModifiedBy>久恒泰宏</cp:lastModifiedBy>
  <cp:revision>21</cp:revision>
  <dcterms:created xsi:type="dcterms:W3CDTF">2016-03-21T00:42:01Z</dcterms:created>
  <dcterms:modified xsi:type="dcterms:W3CDTF">2016-03-25T23:11:01Z</dcterms:modified>
</cp:coreProperties>
</file>