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792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A6FB-14F9-4F7D-B0E5-D03C003C6E46}" type="datetimeFigureOut">
              <a:rPr kumimoji="1" lang="ja-JP" altLang="en-US" smtClean="0"/>
              <a:t>2013/11/5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6446-B0EC-40E3-9C8C-06E01DDAA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554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A6FB-14F9-4F7D-B0E5-D03C003C6E46}" type="datetimeFigureOut">
              <a:rPr kumimoji="1" lang="ja-JP" altLang="en-US" smtClean="0"/>
              <a:t>2013/11/5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6446-B0EC-40E3-9C8C-06E01DDAA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5572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A6FB-14F9-4F7D-B0E5-D03C003C6E46}" type="datetimeFigureOut">
              <a:rPr kumimoji="1" lang="ja-JP" altLang="en-US" smtClean="0"/>
              <a:t>2013/11/5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6446-B0EC-40E3-9C8C-06E01DDAA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659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A6FB-14F9-4F7D-B0E5-D03C003C6E46}" type="datetimeFigureOut">
              <a:rPr kumimoji="1" lang="ja-JP" altLang="en-US" smtClean="0"/>
              <a:t>2013/11/5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6446-B0EC-40E3-9C8C-06E01DDAA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6285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A6FB-14F9-4F7D-B0E5-D03C003C6E46}" type="datetimeFigureOut">
              <a:rPr kumimoji="1" lang="ja-JP" altLang="en-US" smtClean="0"/>
              <a:t>2013/11/5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6446-B0EC-40E3-9C8C-06E01DDAA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1266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A6FB-14F9-4F7D-B0E5-D03C003C6E46}" type="datetimeFigureOut">
              <a:rPr kumimoji="1" lang="ja-JP" altLang="en-US" smtClean="0"/>
              <a:t>2013/11/5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6446-B0EC-40E3-9C8C-06E01DDAA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559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A6FB-14F9-4F7D-B0E5-D03C003C6E46}" type="datetimeFigureOut">
              <a:rPr kumimoji="1" lang="ja-JP" altLang="en-US" smtClean="0"/>
              <a:t>2013/11/5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6446-B0EC-40E3-9C8C-06E01DDAA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9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A6FB-14F9-4F7D-B0E5-D03C003C6E46}" type="datetimeFigureOut">
              <a:rPr kumimoji="1" lang="ja-JP" altLang="en-US" smtClean="0"/>
              <a:t>2013/11/5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6446-B0EC-40E3-9C8C-06E01DDAA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40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A6FB-14F9-4F7D-B0E5-D03C003C6E46}" type="datetimeFigureOut">
              <a:rPr kumimoji="1" lang="ja-JP" altLang="en-US" smtClean="0"/>
              <a:t>2013/11/5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6446-B0EC-40E3-9C8C-06E01DDAA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30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A6FB-14F9-4F7D-B0E5-D03C003C6E46}" type="datetimeFigureOut">
              <a:rPr kumimoji="1" lang="ja-JP" altLang="en-US" smtClean="0"/>
              <a:t>2013/11/5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6446-B0EC-40E3-9C8C-06E01DDAA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8247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A6FB-14F9-4F7D-B0E5-D03C003C6E46}" type="datetimeFigureOut">
              <a:rPr kumimoji="1" lang="ja-JP" altLang="en-US" smtClean="0"/>
              <a:t>2013/11/5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6446-B0EC-40E3-9C8C-06E01DDAA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8632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EA6FB-14F9-4F7D-B0E5-D03C003C6E46}" type="datetimeFigureOut">
              <a:rPr kumimoji="1" lang="ja-JP" altLang="en-US" smtClean="0"/>
              <a:t>2013/11/5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E6446-B0EC-40E3-9C8C-06E01DDAA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1286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6103" y="683568"/>
            <a:ext cx="5829300" cy="2232248"/>
          </a:xfrm>
        </p:spPr>
        <p:txBody>
          <a:bodyPr>
            <a:normAutofit fontScale="90000"/>
          </a:bodyPr>
          <a:lstStyle/>
          <a:p>
            <a:pPr algn="l"/>
            <a:r>
              <a:rPr lang="ja-JP" altLang="en-US" sz="2000" dirty="0" smtClean="0">
                <a:latin typeface="HGP教科書体" pitchFamily="18" charset="-128"/>
                <a:ea typeface="HGP教科書体" pitchFamily="18" charset="-128"/>
              </a:rPr>
              <a:t>　</a:t>
            </a:r>
            <a:r>
              <a:rPr lang="ja-JP" altLang="en-US" sz="3100" dirty="0" smtClean="0">
                <a:latin typeface="HGP教科書体" pitchFamily="18" charset="-128"/>
                <a:ea typeface="HGP教科書体" pitchFamily="18" charset="-128"/>
              </a:rPr>
              <a:t>岩歯 学術</a:t>
            </a:r>
            <a:r>
              <a:rPr lang="ja-JP" altLang="en-US" sz="3100" dirty="0">
                <a:latin typeface="HGP教科書体" pitchFamily="18" charset="-128"/>
                <a:ea typeface="HGP教科書体" pitchFamily="18" charset="-128"/>
              </a:rPr>
              <a:t>講演会</a:t>
            </a:r>
            <a:r>
              <a:rPr lang="ja-JP" altLang="en-US" sz="3100" dirty="0" smtClean="0">
                <a:latin typeface="HGP教科書体" pitchFamily="18" charset="-128"/>
                <a:ea typeface="HGP教科書体" pitchFamily="18" charset="-128"/>
              </a:rPr>
              <a:t>のお知らせ</a:t>
            </a:r>
            <a:r>
              <a:rPr lang="en-US" altLang="ja-JP" sz="3100" dirty="0" smtClean="0">
                <a:latin typeface="HGP教科書体" pitchFamily="18" charset="-128"/>
                <a:ea typeface="HGP教科書体" pitchFamily="18" charset="-128"/>
              </a:rPr>
              <a:t/>
            </a:r>
            <a:br>
              <a:rPr lang="en-US" altLang="ja-JP" sz="3100" dirty="0" smtClean="0">
                <a:latin typeface="HGP教科書体" pitchFamily="18" charset="-128"/>
                <a:ea typeface="HGP教科書体" pitchFamily="18" charset="-128"/>
              </a:rPr>
            </a:br>
            <a:r>
              <a:rPr lang="en-US" altLang="ja-JP" sz="1600" dirty="0" smtClean="0">
                <a:latin typeface="HGP教科書体" pitchFamily="18" charset="-128"/>
                <a:ea typeface="HGP教科書体" pitchFamily="18" charset="-128"/>
              </a:rPr>
              <a:t/>
            </a:r>
            <a:br>
              <a:rPr lang="en-US" altLang="ja-JP" sz="1600" dirty="0" smtClean="0">
                <a:latin typeface="HGP教科書体" pitchFamily="18" charset="-128"/>
                <a:ea typeface="HGP教科書体" pitchFamily="18" charset="-128"/>
              </a:rPr>
            </a:br>
            <a:r>
              <a:rPr lang="ja-JP" altLang="en-US" sz="1600" dirty="0" smtClean="0">
                <a:latin typeface="HGP教科書体" pitchFamily="18" charset="-128"/>
                <a:ea typeface="HGP教科書体" pitchFamily="18" charset="-128"/>
              </a:rPr>
              <a:t>日時：　</a:t>
            </a:r>
            <a:r>
              <a:rPr lang="en-US" altLang="ja-JP" sz="1600" dirty="0" smtClean="0">
                <a:latin typeface="HGP教科書体" pitchFamily="18" charset="-128"/>
                <a:ea typeface="HGP教科書体" pitchFamily="18" charset="-128"/>
              </a:rPr>
              <a:t>11</a:t>
            </a:r>
            <a:r>
              <a:rPr lang="ja-JP" altLang="en-US" sz="1600" dirty="0" smtClean="0">
                <a:latin typeface="HGP教科書体" pitchFamily="18" charset="-128"/>
                <a:ea typeface="HGP教科書体" pitchFamily="18" charset="-128"/>
              </a:rPr>
              <a:t>月</a:t>
            </a:r>
            <a:r>
              <a:rPr lang="en-US" altLang="ja-JP" sz="1600" dirty="0" smtClean="0">
                <a:latin typeface="HGP教科書体" pitchFamily="18" charset="-128"/>
                <a:ea typeface="HGP教科書体" pitchFamily="18" charset="-128"/>
              </a:rPr>
              <a:t>22</a:t>
            </a:r>
            <a:r>
              <a:rPr lang="ja-JP" altLang="en-US" sz="1600" dirty="0" smtClean="0">
                <a:latin typeface="HGP教科書体" pitchFamily="18" charset="-128"/>
                <a:ea typeface="HGP教科書体" pitchFamily="18" charset="-128"/>
              </a:rPr>
              <a:t>日（金）</a:t>
            </a:r>
            <a:r>
              <a:rPr lang="en-US" altLang="ja-JP" sz="1600" dirty="0" smtClean="0">
                <a:latin typeface="HGP教科書体" pitchFamily="18" charset="-128"/>
                <a:ea typeface="HGP教科書体" pitchFamily="18" charset="-128"/>
              </a:rPr>
              <a:t>19</a:t>
            </a:r>
            <a:r>
              <a:rPr lang="ja-JP" altLang="en-US" sz="1600" dirty="0" smtClean="0">
                <a:latin typeface="HGP教科書体" pitchFamily="18" charset="-128"/>
                <a:ea typeface="HGP教科書体" pitchFamily="18" charset="-128"/>
              </a:rPr>
              <a:t>：</a:t>
            </a:r>
            <a:r>
              <a:rPr lang="en-US" altLang="ja-JP" sz="1600" dirty="0" smtClean="0">
                <a:latin typeface="HGP教科書体" pitchFamily="18" charset="-128"/>
                <a:ea typeface="HGP教科書体" pitchFamily="18" charset="-128"/>
              </a:rPr>
              <a:t>00</a:t>
            </a:r>
            <a:r>
              <a:rPr lang="ja-JP" altLang="en-US" sz="1600" dirty="0" smtClean="0">
                <a:latin typeface="HGP教科書体" pitchFamily="18" charset="-128"/>
                <a:ea typeface="HGP教科書体" pitchFamily="18" charset="-128"/>
              </a:rPr>
              <a:t> から </a:t>
            </a:r>
            <a:r>
              <a:rPr lang="en-US" altLang="ja-JP" sz="1600" dirty="0" smtClean="0">
                <a:latin typeface="HGP教科書体" pitchFamily="18" charset="-128"/>
                <a:ea typeface="HGP教科書体" pitchFamily="18" charset="-128"/>
              </a:rPr>
              <a:t>2</a:t>
            </a:r>
            <a:r>
              <a:rPr lang="ja-JP" altLang="en-US" sz="1600" dirty="0" smtClean="0">
                <a:latin typeface="HGP教科書体" pitchFamily="18" charset="-128"/>
                <a:ea typeface="HGP教科書体" pitchFamily="18" charset="-128"/>
              </a:rPr>
              <a:t>時間程度</a:t>
            </a:r>
            <a:r>
              <a:rPr lang="en-US" altLang="ja-JP" sz="1600" dirty="0" smtClean="0">
                <a:latin typeface="HGP教科書体" pitchFamily="18" charset="-128"/>
                <a:ea typeface="HGP教科書体" pitchFamily="18" charset="-128"/>
              </a:rPr>
              <a:t/>
            </a:r>
            <a:br>
              <a:rPr lang="en-US" altLang="ja-JP" sz="1600" dirty="0" smtClean="0">
                <a:latin typeface="HGP教科書体" pitchFamily="18" charset="-128"/>
                <a:ea typeface="HGP教科書体" pitchFamily="18" charset="-128"/>
              </a:rPr>
            </a:br>
            <a:r>
              <a:rPr lang="ja-JP" altLang="en-US" sz="1600" dirty="0" smtClean="0">
                <a:latin typeface="HGP教科書体" pitchFamily="18" charset="-128"/>
                <a:ea typeface="HGP教科書体" pitchFamily="18" charset="-128"/>
              </a:rPr>
              <a:t>場所：　いわなび</a:t>
            </a:r>
            <a:r>
              <a:rPr lang="ja-JP" altLang="en-US" sz="1600" dirty="0">
                <a:latin typeface="HGP教科書体" pitchFamily="18" charset="-128"/>
                <a:ea typeface="HGP教科書体" pitchFamily="18" charset="-128"/>
              </a:rPr>
              <a:t> </a:t>
            </a:r>
            <a:r>
              <a:rPr lang="ja-JP" altLang="en-US" sz="1600" dirty="0" smtClean="0">
                <a:latin typeface="HGP教科書体" pitchFamily="18" charset="-128"/>
                <a:ea typeface="HGP教科書体" pitchFamily="18" charset="-128"/>
              </a:rPr>
              <a:t>（岩見沢市 ４条西１丁目 岩歯事務所斜め向かい）</a:t>
            </a:r>
            <a:r>
              <a:rPr lang="en-US" altLang="ja-JP" sz="1600" dirty="0" smtClean="0">
                <a:latin typeface="HGP教科書体" pitchFamily="18" charset="-128"/>
                <a:ea typeface="HGP教科書体" pitchFamily="18" charset="-128"/>
              </a:rPr>
              <a:t/>
            </a:r>
            <a:br>
              <a:rPr lang="en-US" altLang="ja-JP" sz="1600" dirty="0" smtClean="0">
                <a:latin typeface="HGP教科書体" pitchFamily="18" charset="-128"/>
                <a:ea typeface="HGP教科書体" pitchFamily="18" charset="-128"/>
              </a:rPr>
            </a:br>
            <a:r>
              <a:rPr lang="ja-JP" altLang="en-US" sz="1600" dirty="0" smtClean="0">
                <a:latin typeface="HGP教科書体" pitchFamily="18" charset="-128"/>
                <a:ea typeface="HGP教科書体" pitchFamily="18" charset="-128"/>
              </a:rPr>
              <a:t>講師：　野谷 健治 </a:t>
            </a:r>
            <a:r>
              <a:rPr lang="ja-JP" altLang="ja-JP" sz="1600" dirty="0" smtClean="0">
                <a:latin typeface="HGP教科書体" pitchFamily="18" charset="-128"/>
                <a:ea typeface="HGP教科書体" pitchFamily="18" charset="-128"/>
              </a:rPr>
              <a:t>先生</a:t>
            </a:r>
            <a:r>
              <a:rPr lang="ja-JP" altLang="ja-JP" sz="1600" dirty="0">
                <a:latin typeface="HGP教科書体" pitchFamily="18" charset="-128"/>
                <a:ea typeface="HGP教科書体" pitchFamily="18" charset="-128"/>
              </a:rPr>
              <a:t/>
            </a:r>
            <a:br>
              <a:rPr lang="ja-JP" altLang="ja-JP" sz="1600" dirty="0">
                <a:latin typeface="HGP教科書体" pitchFamily="18" charset="-128"/>
                <a:ea typeface="HGP教科書体" pitchFamily="18" charset="-128"/>
              </a:rPr>
            </a:br>
            <a:r>
              <a:rPr lang="ja-JP" altLang="en-US" sz="1600" dirty="0" smtClean="0">
                <a:latin typeface="HGP教科書体" pitchFamily="18" charset="-128"/>
                <a:ea typeface="HGP教科書体" pitchFamily="18" charset="-128"/>
              </a:rPr>
              <a:t>　　　　　　 </a:t>
            </a:r>
            <a:r>
              <a:rPr lang="ja-JP" altLang="en-US" sz="1600" dirty="0">
                <a:latin typeface="HGP教科書体" pitchFamily="18" charset="-128"/>
                <a:ea typeface="HGP教科書体" pitchFamily="18" charset="-128"/>
              </a:rPr>
              <a:t>　</a:t>
            </a:r>
            <a:r>
              <a:rPr lang="ja-JP" altLang="ja-JP" sz="16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日本補綴歯学会認定医・指導医</a:t>
            </a:r>
            <a:r>
              <a:rPr lang="en-US" altLang="ja-JP" sz="16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/>
            </a:r>
            <a:br>
              <a:rPr lang="en-US" altLang="ja-JP" sz="1600" dirty="0">
                <a:latin typeface="HGP教科書体" panose="02020600000000000000" pitchFamily="18" charset="-128"/>
                <a:ea typeface="HGP教科書体" panose="02020600000000000000" pitchFamily="18" charset="-128"/>
              </a:rPr>
            </a:br>
            <a:r>
              <a:rPr lang="ja-JP" altLang="ja-JP" sz="16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</a:t>
            </a:r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　 </a:t>
            </a:r>
            <a:r>
              <a:rPr lang="ja-JP" altLang="ja-JP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日本</a:t>
            </a:r>
            <a:r>
              <a:rPr lang="ja-JP" altLang="ja-JP" sz="16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老年歯科認定医・指導医</a:t>
            </a:r>
            <a:r>
              <a:rPr lang="en-US" altLang="ja-JP" sz="16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/>
            </a:r>
            <a:br>
              <a:rPr lang="en-US" altLang="ja-JP" sz="1600" dirty="0">
                <a:latin typeface="HGP教科書体" panose="02020600000000000000" pitchFamily="18" charset="-128"/>
                <a:ea typeface="HGP教科書体" panose="02020600000000000000" pitchFamily="18" charset="-128"/>
              </a:rPr>
            </a:br>
            <a:r>
              <a:rPr lang="ja-JP" altLang="ja-JP" sz="16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</a:t>
            </a:r>
            <a:r>
              <a:rPr lang="ja-JP" altLang="en-US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　 </a:t>
            </a:r>
            <a:r>
              <a:rPr lang="ja-JP" altLang="ja-JP" sz="16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元北海道</a:t>
            </a:r>
            <a:r>
              <a:rPr lang="ja-JP" altLang="ja-JP" sz="16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大学病院　診療教授</a:t>
            </a:r>
            <a:r>
              <a:rPr lang="en-US" altLang="ja-JP" sz="1600" dirty="0" smtClean="0">
                <a:latin typeface="HGP教科書体" pitchFamily="18" charset="-128"/>
                <a:ea typeface="HGP教科書体" pitchFamily="18" charset="-128"/>
              </a:rPr>
              <a:t/>
            </a:r>
            <a:br>
              <a:rPr lang="en-US" altLang="ja-JP" sz="1600" dirty="0" smtClean="0">
                <a:latin typeface="HGP教科書体" pitchFamily="18" charset="-128"/>
                <a:ea typeface="HGP教科書体" pitchFamily="18" charset="-128"/>
              </a:rPr>
            </a:br>
            <a:r>
              <a:rPr lang="ja-JP" altLang="en-US" sz="1600" dirty="0" smtClean="0">
                <a:latin typeface="HGP教科書体" pitchFamily="18" charset="-128"/>
                <a:ea typeface="HGP教科書体" pitchFamily="18" charset="-128"/>
              </a:rPr>
              <a:t>演題：　</a:t>
            </a:r>
            <a:r>
              <a:rPr lang="ja-JP" altLang="ja-JP" sz="20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「</a:t>
            </a:r>
            <a:r>
              <a:rPr lang="ja-JP" altLang="ja-JP" sz="20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保険診療によるパーシャルデンチャーとは</a:t>
            </a:r>
            <a:r>
              <a:rPr lang="ja-JP" altLang="ja-JP" sz="20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？</a:t>
            </a:r>
            <a:r>
              <a:rPr lang="en-US" altLang="ja-JP" sz="20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/>
            </a:r>
            <a:br>
              <a:rPr lang="en-US" altLang="ja-JP" sz="20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</a:br>
            <a:r>
              <a:rPr lang="ja-JP" altLang="en-US" sz="20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20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　　　　　　　　　　　　　～</a:t>
            </a:r>
            <a:r>
              <a:rPr lang="ja-JP" altLang="ja-JP" sz="20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治療</a:t>
            </a:r>
            <a:r>
              <a:rPr lang="ja-JP" altLang="ja-JP" sz="20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計画から装着</a:t>
            </a:r>
            <a:r>
              <a:rPr lang="ja-JP" altLang="ja-JP" sz="20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まで</a:t>
            </a:r>
            <a:r>
              <a:rPr lang="ja-JP" altLang="en-US" sz="20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～  </a:t>
            </a:r>
            <a:r>
              <a:rPr lang="ja-JP" altLang="ja-JP" sz="20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」</a:t>
            </a:r>
            <a:r>
              <a:rPr lang="en-US" altLang="ja-JP" sz="2000" dirty="0">
                <a:latin typeface="HGP教科書体" pitchFamily="18" charset="-128"/>
                <a:ea typeface="HGP教科書体" pitchFamily="18" charset="-128"/>
              </a:rPr>
              <a:t/>
            </a:r>
            <a:br>
              <a:rPr lang="en-US" altLang="ja-JP" sz="2000" dirty="0">
                <a:latin typeface="HGP教科書体" pitchFamily="18" charset="-128"/>
                <a:ea typeface="HGP教科書体" pitchFamily="18" charset="-128"/>
              </a:rPr>
            </a:br>
            <a:r>
              <a:rPr lang="ja-JP" altLang="en-US" sz="1400" dirty="0" smtClean="0">
                <a:latin typeface="HGP教科書体" pitchFamily="18" charset="-128"/>
                <a:ea typeface="HGP教科書体" pitchFamily="18" charset="-128"/>
              </a:rPr>
              <a:t>　　　　　　</a:t>
            </a:r>
            <a:endParaRPr kumimoji="1" lang="ja-JP" altLang="en-US" sz="1400" dirty="0"/>
          </a:p>
        </p:txBody>
      </p:sp>
      <p:pic>
        <p:nvPicPr>
          <p:cNvPr id="1028" name="Picture 4" descr="L:\250625第２回理事会\いわなび地図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3238" y="4615026"/>
            <a:ext cx="3718596" cy="233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3119747" y="8117050"/>
            <a:ext cx="30973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HGP教科書体" pitchFamily="18" charset="-128"/>
                <a:ea typeface="HGP教科書体" pitchFamily="18" charset="-128"/>
              </a:rPr>
              <a:t>＊当日は生涯研修カードをお持ちください</a:t>
            </a:r>
            <a:endParaRPr kumimoji="1" lang="ja-JP" altLang="en-US" sz="1400" dirty="0">
              <a:latin typeface="HGP教科書体" pitchFamily="18" charset="-128"/>
              <a:ea typeface="HGP教科書体" pitchFamily="18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828001" y="6968622"/>
            <a:ext cx="338906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200" dirty="0" err="1" smtClean="0">
                <a:latin typeface="HGP教科書体" pitchFamily="18" charset="-128"/>
                <a:ea typeface="HGP教科書体" pitchFamily="18" charset="-128"/>
              </a:rPr>
              <a:t>いわなび</a:t>
            </a:r>
            <a:r>
              <a:rPr lang="ja-JP" altLang="en-US" sz="1200" dirty="0" smtClean="0">
                <a:latin typeface="HGP教科書体" pitchFamily="18" charset="-128"/>
                <a:ea typeface="HGP教科書体" pitchFamily="18" charset="-128"/>
              </a:rPr>
              <a:t>地下駐車場（４３台収容）</a:t>
            </a:r>
            <a:endParaRPr lang="en-US" altLang="ja-JP" sz="1200" dirty="0" smtClean="0">
              <a:latin typeface="HGP教科書体" pitchFamily="18" charset="-128"/>
              <a:ea typeface="HGP教科書体" pitchFamily="18" charset="-128"/>
            </a:endParaRPr>
          </a:p>
          <a:p>
            <a:r>
              <a:rPr kumimoji="1" lang="ja-JP" altLang="en-US" sz="1200" dirty="0" smtClean="0">
                <a:latin typeface="HGP教科書体" pitchFamily="18" charset="-128"/>
                <a:ea typeface="HGP教科書体" pitchFamily="18" charset="-128"/>
              </a:rPr>
              <a:t>２２時まで </a:t>
            </a:r>
            <a:r>
              <a:rPr kumimoji="1" lang="en-US" altLang="ja-JP" sz="1200" dirty="0" smtClean="0">
                <a:latin typeface="HGP教科書体" pitchFamily="18" charset="-128"/>
                <a:ea typeface="HGP教科書体" pitchFamily="18" charset="-128"/>
              </a:rPr>
              <a:t>30</a:t>
            </a:r>
            <a:r>
              <a:rPr kumimoji="1" lang="ja-JP" altLang="en-US" sz="1200" dirty="0" smtClean="0">
                <a:latin typeface="HGP教科書体" pitchFamily="18" charset="-128"/>
                <a:ea typeface="HGP教科書体" pitchFamily="18" charset="-128"/>
              </a:rPr>
              <a:t>分</a:t>
            </a:r>
            <a:r>
              <a:rPr kumimoji="1" lang="en-US" altLang="ja-JP" sz="1200" dirty="0" smtClean="0">
                <a:latin typeface="HGP教科書体" pitchFamily="18" charset="-128"/>
                <a:ea typeface="HGP教科書体" pitchFamily="18" charset="-128"/>
              </a:rPr>
              <a:t>100</a:t>
            </a:r>
            <a:r>
              <a:rPr kumimoji="1" lang="ja-JP" altLang="en-US" sz="1200" dirty="0" smtClean="0">
                <a:latin typeface="HGP教科書体" pitchFamily="18" charset="-128"/>
                <a:ea typeface="HGP教科書体" pitchFamily="18" charset="-128"/>
              </a:rPr>
              <a:t>円 施設利用者は３時間まで無料</a:t>
            </a:r>
            <a:endParaRPr kumimoji="1" lang="ja-JP" altLang="en-US" sz="1200" dirty="0">
              <a:latin typeface="HGP教科書体" pitchFamily="18" charset="-128"/>
              <a:ea typeface="HGP教科書体" pitchFamily="18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02356" y="7692670"/>
            <a:ext cx="55242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sz="1200" dirty="0" smtClean="0">
                <a:latin typeface="HGP教科書体" pitchFamily="18" charset="-128"/>
                <a:ea typeface="HGP教科書体" pitchFamily="18" charset="-128"/>
              </a:rPr>
              <a:t>講演</a:t>
            </a:r>
            <a:r>
              <a:rPr lang="ja-JP" altLang="ja-JP" sz="1200" dirty="0">
                <a:latin typeface="HGP教科書体" pitchFamily="18" charset="-128"/>
                <a:ea typeface="HGP教科書体" pitchFamily="18" charset="-128"/>
              </a:rPr>
              <a:t>終了後に懇親会を用意しております</a:t>
            </a:r>
            <a:r>
              <a:rPr lang="ja-JP" altLang="ja-JP" sz="1200" dirty="0" smtClean="0">
                <a:latin typeface="HGP教科書体" pitchFamily="18" charset="-128"/>
                <a:ea typeface="HGP教科書体" pitchFamily="18" charset="-128"/>
              </a:rPr>
              <a:t>。お時間</a:t>
            </a:r>
            <a:r>
              <a:rPr lang="ja-JP" altLang="ja-JP" sz="1200" dirty="0">
                <a:latin typeface="HGP教科書体" pitchFamily="18" charset="-128"/>
                <a:ea typeface="HGP教科書体" pitchFamily="18" charset="-128"/>
              </a:rPr>
              <a:t>のある先生は、是非参加してください。</a:t>
            </a:r>
            <a:r>
              <a:rPr lang="en-US" altLang="ja-JP" sz="1200" dirty="0">
                <a:latin typeface="HGP教科書体" pitchFamily="18" charset="-128"/>
                <a:ea typeface="HGP教科書体" pitchFamily="18" charset="-128"/>
              </a:rPr>
              <a:t/>
            </a:r>
            <a:br>
              <a:rPr lang="en-US" altLang="ja-JP" sz="1200" dirty="0">
                <a:latin typeface="HGP教科書体" pitchFamily="18" charset="-128"/>
                <a:ea typeface="HGP教科書体" pitchFamily="18" charset="-128"/>
              </a:rPr>
            </a:br>
            <a:r>
              <a:rPr lang="ja-JP" altLang="ja-JP" sz="1200" dirty="0" smtClean="0">
                <a:latin typeface="HGP教科書体" pitchFamily="18" charset="-128"/>
                <a:ea typeface="HGP教科書体" pitchFamily="18" charset="-128"/>
              </a:rPr>
              <a:t>講演</a:t>
            </a:r>
            <a:r>
              <a:rPr lang="ja-JP" altLang="ja-JP" sz="1200" dirty="0">
                <a:latin typeface="HGP教科書体" pitchFamily="18" charset="-128"/>
                <a:ea typeface="HGP教科書体" pitchFamily="18" charset="-128"/>
              </a:rPr>
              <a:t>で聞けなかったことや質問にも答えて頂けるとのことです</a:t>
            </a:r>
            <a:r>
              <a:rPr lang="ja-JP" altLang="ja-JP" sz="1200" dirty="0" smtClean="0">
                <a:latin typeface="HGP教科書体" pitchFamily="18" charset="-128"/>
                <a:ea typeface="HGP教科書体" pitchFamily="18" charset="-128"/>
              </a:rPr>
              <a:t>。</a:t>
            </a:r>
            <a:endParaRPr kumimoji="1" lang="ja-JP" altLang="en-US" sz="1200" dirty="0">
              <a:latin typeface="HGP教科書体" pitchFamily="18" charset="-128"/>
              <a:ea typeface="HGP教科書体" pitchFamily="18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66476" y="3059832"/>
            <a:ext cx="5460149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sz="1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「昨今インプラント全盛ですが、入れ歯の需要がなくなることはありません。</a:t>
            </a:r>
            <a:r>
              <a:rPr lang="en-US" altLang="ja-JP" sz="1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/>
            </a:r>
            <a:br>
              <a:rPr lang="en-US" altLang="ja-JP" sz="1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</a:br>
            <a:r>
              <a:rPr lang="ja-JP" altLang="ja-JP" sz="1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この度、野谷健治先生をお招きして、今さら聞けないような基本的なことから</a:t>
            </a:r>
            <a:r>
              <a:rPr lang="en-US" altLang="ja-JP" sz="1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/>
            </a:r>
            <a:br>
              <a:rPr lang="en-US" altLang="ja-JP" sz="1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</a:br>
            <a:r>
              <a:rPr lang="ja-JP" altLang="ja-JP" sz="1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最新の知見までをお話ししていただくことになりました。</a:t>
            </a:r>
            <a:r>
              <a:rPr lang="en-US" altLang="ja-JP" sz="1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/>
            </a:r>
            <a:br>
              <a:rPr lang="en-US" altLang="ja-JP" sz="1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</a:br>
            <a:r>
              <a:rPr lang="ja-JP" altLang="ja-JP" sz="1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総義歯に関するセミナーはよく見かけますが、実際の臨床においては</a:t>
            </a:r>
            <a:r>
              <a:rPr lang="en-US" altLang="ja-JP" sz="1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/>
            </a:r>
            <a:br>
              <a:rPr lang="en-US" altLang="ja-JP" sz="1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</a:br>
            <a:r>
              <a:rPr lang="ja-JP" altLang="ja-JP" sz="1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部分床義歯の割合が多いのが現状です。</a:t>
            </a:r>
            <a:r>
              <a:rPr lang="en-US" altLang="ja-JP" sz="1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/>
            </a:r>
            <a:br>
              <a:rPr lang="en-US" altLang="ja-JP" sz="1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</a:br>
            <a:r>
              <a:rPr lang="ja-JP" altLang="ja-JP" sz="1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この貴重な機会に、会員の皆様におかれましては是非ともご参集頂きたいと</a:t>
            </a:r>
            <a:r>
              <a:rPr lang="en-US" altLang="ja-JP" sz="1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/>
            </a:r>
            <a:br>
              <a:rPr lang="en-US" altLang="ja-JP" sz="1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</a:br>
            <a:r>
              <a:rPr lang="ja-JP" altLang="ja-JP" sz="14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思っております。」</a:t>
            </a:r>
            <a:r>
              <a:rPr lang="en-US" altLang="ja-JP" dirty="0"/>
              <a:t/>
            </a:r>
            <a:br>
              <a:rPr lang="en-US" altLang="ja-JP" dirty="0"/>
            </a:br>
            <a:endParaRPr kumimoji="1" lang="ja-JP" altLang="en-US" dirty="0"/>
          </a:p>
        </p:txBody>
      </p:sp>
      <p:pic>
        <p:nvPicPr>
          <p:cNvPr id="1027" name="Picture 3" descr="C:\Users\Hisatsuneshika\Desktop\キャプ野谷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103" y="4615027"/>
            <a:ext cx="1980809" cy="2815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テキスト ボックス 9"/>
          <p:cNvSpPr txBox="1"/>
          <p:nvPr/>
        </p:nvSpPr>
        <p:spPr>
          <a:xfrm>
            <a:off x="653524" y="7412856"/>
            <a:ext cx="19591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＊札幌北ビル歯科クリニックＨＰから</a:t>
            </a:r>
            <a:endParaRPr kumimoji="1" lang="ja-JP" altLang="en-US" sz="1000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444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71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　岩歯 学術講演会のお知らせ  日時：　11月22日（金）19：00 から 2時間程度 場所：　いわなび （岩見沢市 ４条西１丁目 岩歯事務所斜め向かい） 講師：　野谷 健治 先生 　　　　　　 　日本補綴歯学会認定医・指導医 　　　　　　　 日本老年歯科認定医・指導医 　　　　　　　 元北海道大学病院　診療教授 演題：　「保険診療によるパーシャルデンチャーとは？ 　　　　　　　　　　　　　　　　　～治療計画から装着まで～  」 　　　　　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学術講演会のお知らせ 日時：８月９日（金）19：00から 場所：いわなび</dc:title>
  <dc:creator>Hisatsuneshika</dc:creator>
  <cp:lastModifiedBy>Hisatsuneshika</cp:lastModifiedBy>
  <cp:revision>6</cp:revision>
  <dcterms:created xsi:type="dcterms:W3CDTF">2013-07-01T05:14:31Z</dcterms:created>
  <dcterms:modified xsi:type="dcterms:W3CDTF">2013-11-05T03:27:50Z</dcterms:modified>
</cp:coreProperties>
</file>