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816"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402554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215572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109659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146285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58126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853559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947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04540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8833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088247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588632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4221286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2656" y="467544"/>
            <a:ext cx="5829300" cy="1368152"/>
          </a:xfrm>
        </p:spPr>
        <p:txBody>
          <a:bodyPr>
            <a:normAutofit fontScale="90000"/>
          </a:bodyPr>
          <a:lstStyle/>
          <a:p>
            <a:pPr algn="l"/>
            <a:r>
              <a:rPr lang="ja-JP" altLang="en-US" sz="1600" dirty="0" smtClean="0">
                <a:latin typeface="HGP教科書体" pitchFamily="18" charset="-128"/>
                <a:ea typeface="HGP教科書体" pitchFamily="18" charset="-128"/>
              </a:rPr>
              <a:t>学術</a:t>
            </a:r>
            <a:r>
              <a:rPr lang="ja-JP" altLang="en-US" sz="1600" dirty="0">
                <a:latin typeface="HGP教科書体" pitchFamily="18" charset="-128"/>
                <a:ea typeface="HGP教科書体" pitchFamily="18" charset="-128"/>
              </a:rPr>
              <a:t>講演会</a:t>
            </a:r>
            <a:r>
              <a:rPr lang="ja-JP" altLang="en-US" sz="1600" dirty="0" smtClean="0">
                <a:latin typeface="HGP教科書体" pitchFamily="18" charset="-128"/>
                <a:ea typeface="HGP教科書体" pitchFamily="18" charset="-128"/>
              </a:rPr>
              <a:t>のお知らせ</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日時：　８月９日（金）</a:t>
            </a:r>
            <a:r>
              <a:rPr lang="en-US" altLang="ja-JP" sz="1600" dirty="0" smtClean="0">
                <a:latin typeface="HGP教科書体" pitchFamily="18" charset="-128"/>
                <a:ea typeface="HGP教科書体" pitchFamily="18" charset="-128"/>
              </a:rPr>
              <a:t>19</a:t>
            </a:r>
            <a:r>
              <a:rPr lang="ja-JP" altLang="en-US" sz="1600" dirty="0" smtClean="0">
                <a:latin typeface="HGP教科書体" pitchFamily="18" charset="-128"/>
                <a:ea typeface="HGP教科書体" pitchFamily="18" charset="-128"/>
              </a:rPr>
              <a:t>：</a:t>
            </a:r>
            <a:r>
              <a:rPr lang="en-US" altLang="ja-JP" sz="1600" dirty="0" smtClean="0">
                <a:latin typeface="HGP教科書体" pitchFamily="18" charset="-128"/>
                <a:ea typeface="HGP教科書体" pitchFamily="18" charset="-128"/>
              </a:rPr>
              <a:t>00</a:t>
            </a:r>
            <a:r>
              <a:rPr lang="ja-JP" altLang="en-US" sz="1600" dirty="0" smtClean="0">
                <a:latin typeface="HGP教科書体" pitchFamily="18" charset="-128"/>
                <a:ea typeface="HGP教科書体" pitchFamily="18" charset="-128"/>
              </a:rPr>
              <a:t>から</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場所：　</a:t>
            </a:r>
            <a:r>
              <a:rPr lang="ja-JP" altLang="en-US" sz="1600" dirty="0" err="1" smtClean="0">
                <a:latin typeface="HGP教科書体" pitchFamily="18" charset="-128"/>
                <a:ea typeface="HGP教科書体" pitchFamily="18" charset="-128"/>
              </a:rPr>
              <a:t>いわなび</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講師：　</a:t>
            </a:r>
            <a:r>
              <a:rPr lang="ja-JP" altLang="ja-JP" sz="1600" dirty="0" smtClean="0">
                <a:latin typeface="HGP教科書体" pitchFamily="18" charset="-128"/>
                <a:ea typeface="HGP教科書体" pitchFamily="18" charset="-128"/>
              </a:rPr>
              <a:t>安彦</a:t>
            </a:r>
            <a:r>
              <a:rPr lang="ja-JP" altLang="ja-JP" sz="1600" dirty="0">
                <a:latin typeface="HGP教科書体" pitchFamily="18" charset="-128"/>
                <a:ea typeface="HGP教科書体" pitchFamily="18" charset="-128"/>
              </a:rPr>
              <a:t>善裕（あびこよしひろ）先生</a:t>
            </a:r>
            <a:br>
              <a:rPr lang="ja-JP" altLang="ja-JP" sz="1600" dirty="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　　　　　　</a:t>
            </a:r>
            <a:r>
              <a:rPr lang="ja-JP" altLang="ja-JP" sz="1600" dirty="0" smtClean="0">
                <a:latin typeface="HGP教科書体" pitchFamily="18" charset="-128"/>
                <a:ea typeface="HGP教科書体" pitchFamily="18" charset="-128"/>
              </a:rPr>
              <a:t>北海道</a:t>
            </a:r>
            <a:r>
              <a:rPr lang="ja-JP" altLang="ja-JP" sz="1600" dirty="0">
                <a:latin typeface="HGP教科書体" pitchFamily="18" charset="-128"/>
                <a:ea typeface="HGP教科書体" pitchFamily="18" charset="-128"/>
              </a:rPr>
              <a:t>医療大学 </a:t>
            </a:r>
            <a:r>
              <a:rPr lang="ja-JP" altLang="ja-JP" sz="1600" dirty="0" smtClean="0">
                <a:latin typeface="HGP教科書体" pitchFamily="18" charset="-128"/>
                <a:ea typeface="HGP教科書体" pitchFamily="18" charset="-128"/>
              </a:rPr>
              <a:t>歯学部教授</a:t>
            </a:r>
            <a:r>
              <a:rPr lang="ja-JP" altLang="ja-JP" sz="1600" dirty="0">
                <a:latin typeface="HGP教科書体" pitchFamily="18" charset="-128"/>
                <a:ea typeface="HGP教科書体" pitchFamily="18" charset="-128"/>
              </a:rPr>
              <a:t>（臨床口腔病理学分野）</a:t>
            </a:r>
            <a:r>
              <a:rPr lang="en-US" altLang="ja-JP" sz="1400" dirty="0">
                <a:latin typeface="HGP教科書体" pitchFamily="18" charset="-128"/>
                <a:ea typeface="HGP教科書体" pitchFamily="18" charset="-128"/>
              </a:rPr>
              <a:t/>
            </a:r>
            <a:br>
              <a:rPr lang="en-US" altLang="ja-JP" sz="1400" dirty="0">
                <a:latin typeface="HGP教科書体" pitchFamily="18" charset="-128"/>
                <a:ea typeface="HGP教科書体" pitchFamily="18" charset="-128"/>
              </a:rPr>
            </a:br>
            <a:r>
              <a:rPr lang="ja-JP" altLang="en-US" sz="1400" dirty="0" smtClean="0">
                <a:latin typeface="HGP教科書体" pitchFamily="18" charset="-128"/>
                <a:ea typeface="HGP教科書体" pitchFamily="18" charset="-128"/>
              </a:rPr>
              <a:t>　　　　　　</a:t>
            </a:r>
            <a:endParaRPr kumimoji="1" lang="ja-JP" altLang="en-US" sz="1400" dirty="0"/>
          </a:p>
        </p:txBody>
      </p:sp>
      <p:pic>
        <p:nvPicPr>
          <p:cNvPr id="1028" name="Picture 4" descr="L:\250625第２回理事会\いわなび地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3958" y="3923928"/>
            <a:ext cx="3672408" cy="2862262"/>
          </a:xfrm>
          <a:prstGeom prst="rect">
            <a:avLst/>
          </a:prstGeom>
          <a:noFill/>
          <a:extLst>
            <a:ext uri="{909E8E84-426E-40DD-AFC4-6F175D3DCCD1}">
              <a14:hiddenFill xmlns:a14="http://schemas.microsoft.com/office/drawing/2010/main">
                <a:solidFill>
                  <a:srgbClr val="FFFFFF"/>
                </a:solidFill>
              </a14:hiddenFill>
            </a:ext>
          </a:extLst>
        </p:spPr>
      </p:pic>
      <p:sp>
        <p:nvSpPr>
          <p:cNvPr id="8" name="サブタイトル 2"/>
          <p:cNvSpPr>
            <a:spLocks noGrp="1"/>
          </p:cNvSpPr>
          <p:nvPr>
            <p:ph type="subTitle" idx="1"/>
          </p:nvPr>
        </p:nvSpPr>
        <p:spPr>
          <a:xfrm>
            <a:off x="332656" y="1979712"/>
            <a:ext cx="6192688" cy="2232248"/>
          </a:xfrm>
        </p:spPr>
        <p:txBody>
          <a:bodyPr>
            <a:normAutofit/>
          </a:bodyPr>
          <a:lstStyle/>
          <a:p>
            <a:pPr algn="l"/>
            <a:r>
              <a:rPr lang="ja-JP" altLang="ja-JP" sz="1200" dirty="0">
                <a:solidFill>
                  <a:schemeClr val="tx1"/>
                </a:solidFill>
                <a:latin typeface="HGP教科書体" pitchFamily="18" charset="-128"/>
                <a:ea typeface="HGP教科書体" pitchFamily="18" charset="-128"/>
              </a:rPr>
              <a:t>「歯が痛い」と来院されても、視診、レントゲン所見ではカリエスもなければ歯周病でもない。</a:t>
            </a:r>
          </a:p>
          <a:p>
            <a:pPr algn="l"/>
            <a:r>
              <a:rPr lang="ja-JP" altLang="ja-JP" sz="1200" dirty="0">
                <a:solidFill>
                  <a:schemeClr val="tx1"/>
                </a:solidFill>
                <a:latin typeface="HGP教科書体" pitchFamily="18" charset="-128"/>
                <a:ea typeface="HGP教科書体" pitchFamily="18" charset="-128"/>
              </a:rPr>
              <a:t>咬合調整して経過観察になってないでしょうか。</a:t>
            </a:r>
          </a:p>
          <a:p>
            <a:pPr algn="l"/>
            <a:r>
              <a:rPr lang="ja-JP" altLang="ja-JP" sz="1200" dirty="0">
                <a:solidFill>
                  <a:schemeClr val="tx1"/>
                </a:solidFill>
                <a:latin typeface="HGP教科書体" pitchFamily="18" charset="-128"/>
                <a:ea typeface="HGP教科書体" pitchFamily="18" charset="-128"/>
              </a:rPr>
              <a:t>「舌が痛い」、「口が渇く」と訴えられても原因がわからない。</a:t>
            </a:r>
          </a:p>
          <a:p>
            <a:pPr algn="l"/>
            <a:r>
              <a:rPr lang="ja-JP" altLang="ja-JP" sz="1200" dirty="0">
                <a:solidFill>
                  <a:schemeClr val="tx1"/>
                </a:solidFill>
                <a:latin typeface="HGP教科書体" pitchFamily="18" charset="-128"/>
                <a:ea typeface="HGP教科書体" pitchFamily="18" charset="-128"/>
              </a:rPr>
              <a:t>そのような不定愁訴を持つ患者さんを我々開業医がチェアサイドでどのように診断すればよいか</a:t>
            </a:r>
            <a:r>
              <a:rPr lang="ja-JP" altLang="ja-JP" sz="1200" dirty="0" smtClean="0">
                <a:solidFill>
                  <a:schemeClr val="tx1"/>
                </a:solidFill>
                <a:latin typeface="HGP教科書体" pitchFamily="18" charset="-128"/>
                <a:ea typeface="HGP教科書体" pitchFamily="18" charset="-128"/>
              </a:rPr>
              <a:t>、</a:t>
            </a:r>
            <a:endParaRPr lang="en-US" altLang="ja-JP" sz="1200" dirty="0" smtClean="0">
              <a:solidFill>
                <a:schemeClr val="tx1"/>
              </a:solidFill>
              <a:latin typeface="HGP教科書体" pitchFamily="18" charset="-128"/>
              <a:ea typeface="HGP教科書体" pitchFamily="18" charset="-128"/>
            </a:endParaRPr>
          </a:p>
          <a:p>
            <a:pPr algn="l"/>
            <a:r>
              <a:rPr lang="ja-JP" altLang="ja-JP" sz="1200" dirty="0" smtClean="0">
                <a:solidFill>
                  <a:schemeClr val="tx1"/>
                </a:solidFill>
                <a:latin typeface="HGP教科書体" pitchFamily="18" charset="-128"/>
                <a:ea typeface="HGP教科書体" pitchFamily="18" charset="-128"/>
              </a:rPr>
              <a:t>そして</a:t>
            </a:r>
            <a:r>
              <a:rPr lang="ja-JP" altLang="ja-JP" sz="1200" dirty="0">
                <a:solidFill>
                  <a:schemeClr val="tx1"/>
                </a:solidFill>
                <a:latin typeface="HGP教科書体" pitchFamily="18" charset="-128"/>
                <a:ea typeface="HGP教科書体" pitchFamily="18" charset="-128"/>
              </a:rPr>
              <a:t>、心因性の原因が疑われた場合、どのように対応し、どのように紹介すればよいか</a:t>
            </a:r>
            <a:r>
              <a:rPr lang="ja-JP" altLang="ja-JP" sz="1200" dirty="0" smtClean="0">
                <a:solidFill>
                  <a:schemeClr val="tx1"/>
                </a:solidFill>
                <a:latin typeface="HGP教科書体" pitchFamily="18" charset="-128"/>
                <a:ea typeface="HGP教科書体" pitchFamily="18" charset="-128"/>
              </a:rPr>
              <a:t>を</a:t>
            </a:r>
            <a:endParaRPr lang="en-US" altLang="ja-JP" sz="1200" dirty="0" smtClean="0">
              <a:solidFill>
                <a:schemeClr val="tx1"/>
              </a:solidFill>
              <a:latin typeface="HGP教科書体" pitchFamily="18" charset="-128"/>
              <a:ea typeface="HGP教科書体" pitchFamily="18" charset="-128"/>
            </a:endParaRPr>
          </a:p>
          <a:p>
            <a:pPr algn="l"/>
            <a:r>
              <a:rPr lang="ja-JP" altLang="ja-JP" sz="1200" dirty="0" smtClean="0">
                <a:solidFill>
                  <a:schemeClr val="tx1"/>
                </a:solidFill>
                <a:latin typeface="HGP教科書体" pitchFamily="18" charset="-128"/>
                <a:ea typeface="HGP教科書体" pitchFamily="18" charset="-128"/>
              </a:rPr>
              <a:t>北海道</a:t>
            </a:r>
            <a:r>
              <a:rPr lang="ja-JP" altLang="ja-JP" sz="1200" dirty="0">
                <a:solidFill>
                  <a:schemeClr val="tx1"/>
                </a:solidFill>
                <a:latin typeface="HGP教科書体" pitchFamily="18" charset="-128"/>
                <a:ea typeface="HGP教科書体" pitchFamily="18" charset="-128"/>
              </a:rPr>
              <a:t>医療大学病院口腔内科相談外来の安彦善裕教授にご講演頂きます。</a:t>
            </a:r>
          </a:p>
          <a:p>
            <a:pPr algn="l"/>
            <a:r>
              <a:rPr lang="ja-JP" altLang="ja-JP" sz="1200" dirty="0">
                <a:solidFill>
                  <a:schemeClr val="tx1"/>
                </a:solidFill>
                <a:latin typeface="HGP教科書体" pitchFamily="18" charset="-128"/>
                <a:ea typeface="HGP教科書体" pitchFamily="18" charset="-128"/>
              </a:rPr>
              <a:t>今後、ストレス社会の中、このような患者さんの増加が予想されます。</a:t>
            </a:r>
          </a:p>
          <a:p>
            <a:pPr algn="l"/>
            <a:r>
              <a:rPr lang="ja-JP" altLang="ja-JP" sz="1200" dirty="0">
                <a:solidFill>
                  <a:schemeClr val="tx1"/>
                </a:solidFill>
                <a:latin typeface="HGP教科書体" pitchFamily="18" charset="-128"/>
                <a:ea typeface="HGP教科書体" pitchFamily="18" charset="-128"/>
              </a:rPr>
              <a:t>会員の皆様におかれましては、是非ともご臨席いただけますようお願い</a:t>
            </a:r>
            <a:r>
              <a:rPr lang="ja-JP" altLang="ja-JP" sz="1200" dirty="0" smtClean="0">
                <a:solidFill>
                  <a:schemeClr val="tx1"/>
                </a:solidFill>
                <a:latin typeface="HGP教科書体" pitchFamily="18" charset="-128"/>
                <a:ea typeface="HGP教科書体" pitchFamily="18" charset="-128"/>
              </a:rPr>
              <a:t>致します</a:t>
            </a:r>
            <a:r>
              <a:rPr lang="ja-JP" altLang="en-US" sz="1200" dirty="0">
                <a:solidFill>
                  <a:schemeClr val="tx1"/>
                </a:solidFill>
                <a:latin typeface="HGP教科書体" pitchFamily="18" charset="-128"/>
                <a:ea typeface="HGP教科書体" pitchFamily="18" charset="-128"/>
              </a:rPr>
              <a:t>。</a:t>
            </a:r>
            <a:endParaRPr lang="ja-JP" altLang="ja-JP" sz="1200" dirty="0">
              <a:solidFill>
                <a:schemeClr val="tx1"/>
              </a:solidFill>
              <a:latin typeface="HGP教科書体" pitchFamily="18" charset="-128"/>
              <a:ea typeface="HGP教科書体" pitchFamily="18" charset="-128"/>
            </a:endParaRPr>
          </a:p>
        </p:txBody>
      </p:sp>
      <p:pic>
        <p:nvPicPr>
          <p:cNvPr id="1029" name="Picture 5" descr="C:\Users\Hisatsuneshika\Desktop\白黒安彦先生.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656" y="3923928"/>
            <a:ext cx="2363717" cy="2692648"/>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332656" y="6786190"/>
            <a:ext cx="6192688" cy="1661993"/>
          </a:xfrm>
          <a:prstGeom prst="rect">
            <a:avLst/>
          </a:prstGeom>
          <a:noFill/>
        </p:spPr>
        <p:txBody>
          <a:bodyPr wrap="square" rtlCol="0">
            <a:spAutoFit/>
          </a:bodyPr>
          <a:lstStyle/>
          <a:p>
            <a:r>
              <a:rPr lang="ja-JP" altLang="en-US" sz="1200" dirty="0" smtClean="0">
                <a:latin typeface="HGP教科書体" pitchFamily="18" charset="-128"/>
                <a:ea typeface="HGP教科書体" pitchFamily="18" charset="-128"/>
              </a:rPr>
              <a:t>～安彦先生から一言～</a:t>
            </a:r>
            <a:endParaRPr lang="en-US" altLang="ja-JP" sz="1200" dirty="0" smtClean="0">
              <a:latin typeface="HGP教科書体" pitchFamily="18" charset="-128"/>
              <a:ea typeface="HGP教科書体" pitchFamily="18" charset="-128"/>
            </a:endParaRPr>
          </a:p>
          <a:p>
            <a:r>
              <a:rPr lang="ja-JP" altLang="ja-JP" sz="1200" dirty="0" smtClean="0">
                <a:latin typeface="HGP教科書体" pitchFamily="18" charset="-128"/>
                <a:ea typeface="HGP教科書体" pitchFamily="18" charset="-128"/>
              </a:rPr>
              <a:t>歯科</a:t>
            </a:r>
            <a:r>
              <a:rPr lang="ja-JP" altLang="ja-JP" sz="1200" dirty="0">
                <a:latin typeface="HGP教科書体" pitchFamily="18" charset="-128"/>
                <a:ea typeface="HGP教科書体" pitchFamily="18" charset="-128"/>
              </a:rPr>
              <a:t>心身症の患者の</a:t>
            </a:r>
            <a:r>
              <a:rPr lang="en-US" altLang="ja-JP" sz="1200" dirty="0">
                <a:latin typeface="HGP教科書体" pitchFamily="18" charset="-128"/>
                <a:ea typeface="HGP教科書体" pitchFamily="18" charset="-128"/>
              </a:rPr>
              <a:t>8</a:t>
            </a:r>
            <a:r>
              <a:rPr lang="ja-JP" altLang="ja-JP" sz="1200" dirty="0">
                <a:latin typeface="HGP教科書体" pitchFamily="18" charset="-128"/>
                <a:ea typeface="HGP教科書体" pitchFamily="18" charset="-128"/>
              </a:rPr>
              <a:t>割以上は、精神科や心療内科に紹介したところで、何の治療もいたしません。</a:t>
            </a:r>
          </a:p>
          <a:p>
            <a:r>
              <a:rPr lang="ja-JP" altLang="ja-JP" sz="1200" dirty="0">
                <a:latin typeface="HGP教科書体" pitchFamily="18" charset="-128"/>
                <a:ea typeface="HGP教科書体" pitchFamily="18" charset="-128"/>
              </a:rPr>
              <a:t>本来、歯科医師がすべて治療すべきと考えますが、保険の都合や技術的な問題で、必ずしも治療しづらいところもあると思います。</a:t>
            </a:r>
          </a:p>
          <a:p>
            <a:r>
              <a:rPr lang="ja-JP" altLang="ja-JP" sz="1200" dirty="0">
                <a:latin typeface="HGP教科書体" pitchFamily="18" charset="-128"/>
                <a:ea typeface="HGP教科書体" pitchFamily="18" charset="-128"/>
              </a:rPr>
              <a:t>紹介するときには紹介状にしっかりと歯科医師としての意見を書き添え、紹介しなければ治療にならないことがほとんどです。</a:t>
            </a:r>
          </a:p>
          <a:p>
            <a:r>
              <a:rPr lang="ja-JP" altLang="ja-JP" sz="1200" dirty="0">
                <a:latin typeface="HGP教科書体" pitchFamily="18" charset="-128"/>
                <a:ea typeface="HGP教科書体" pitchFamily="18" charset="-128"/>
              </a:rPr>
              <a:t>その辺も含めてお話しさせて頂きたいと思います。</a:t>
            </a:r>
          </a:p>
          <a:p>
            <a:endParaRPr kumimoji="1" lang="ja-JP" altLang="en-US" dirty="0"/>
          </a:p>
        </p:txBody>
      </p:sp>
      <p:sp>
        <p:nvSpPr>
          <p:cNvPr id="6" name="テキスト ボックス 5"/>
          <p:cNvSpPr txBox="1"/>
          <p:nvPr/>
        </p:nvSpPr>
        <p:spPr>
          <a:xfrm>
            <a:off x="332656" y="8263517"/>
            <a:ext cx="3097323" cy="307777"/>
          </a:xfrm>
          <a:prstGeom prst="rect">
            <a:avLst/>
          </a:prstGeom>
          <a:noFill/>
        </p:spPr>
        <p:txBody>
          <a:bodyPr wrap="none" rtlCol="0">
            <a:spAutoFit/>
          </a:bodyPr>
          <a:lstStyle/>
          <a:p>
            <a:r>
              <a:rPr kumimoji="1" lang="ja-JP" altLang="en-US" sz="1400" dirty="0" smtClean="0">
                <a:latin typeface="HGP教科書体" pitchFamily="18" charset="-128"/>
                <a:ea typeface="HGP教科書体" pitchFamily="18" charset="-128"/>
              </a:rPr>
              <a:t>＊当日は生涯研修カードをお持ちください</a:t>
            </a:r>
            <a:endParaRPr kumimoji="1" lang="ja-JP" altLang="en-US" sz="1400" dirty="0">
              <a:latin typeface="HGP教科書体" pitchFamily="18" charset="-128"/>
              <a:ea typeface="HGP教科書体" pitchFamily="18" charset="-128"/>
            </a:endParaRPr>
          </a:p>
        </p:txBody>
      </p:sp>
    </p:spTree>
    <p:extLst>
      <p:ext uri="{BB962C8B-B14F-4D97-AF65-F5344CB8AC3E}">
        <p14:creationId xmlns:p14="http://schemas.microsoft.com/office/powerpoint/2010/main" val="2814447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265</Words>
  <Application>Microsoft Office PowerPoint</Application>
  <PresentationFormat>画面に合わせる (4:3)</PresentationFormat>
  <Paragraphs>15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学術講演会のお知らせ  日時：　８月９日（金）19：00から 場所：　いわなび 講師：　安彦善裕（あびこよしひろ）先生 　　　　　　北海道医療大学 歯学部教授（臨床口腔病理学分野）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学術講演会のお知らせ 日時：８月９日（金）19：00から 場所：いわなび</dc:title>
  <dc:creator>Hisatsuneshika</dc:creator>
  <cp:lastModifiedBy>Hisatsuneshika</cp:lastModifiedBy>
  <cp:revision>2</cp:revision>
  <dcterms:created xsi:type="dcterms:W3CDTF">2013-07-01T05:14:31Z</dcterms:created>
  <dcterms:modified xsi:type="dcterms:W3CDTF">2013-07-01T06:19:54Z</dcterms:modified>
</cp:coreProperties>
</file>