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3366" y="-15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554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572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59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28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26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55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2013/7/31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9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2013/7/31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4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2013/7/31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3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24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A6FB-14F9-4F7D-B0E5-D03C003C6E46}" type="datetimeFigureOut">
              <a:rPr kumimoji="1" lang="ja-JP" altLang="en-US" smtClean="0"/>
              <a:t>2013/7/31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63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EA6FB-14F9-4F7D-B0E5-D03C003C6E46}" type="datetimeFigureOut">
              <a:rPr kumimoji="1" lang="ja-JP" altLang="en-US" smtClean="0"/>
              <a:t>2013/7/31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E6446-B0EC-40E3-9C8C-06E01DDAA3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286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L:\250625第２回理事会\いわなび地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960" y="2256702"/>
            <a:ext cx="3425817" cy="2084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372364" y="3457031"/>
            <a:ext cx="264207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400" dirty="0" err="1" smtClean="0">
                <a:latin typeface="HGP教科書体" pitchFamily="18" charset="-128"/>
                <a:ea typeface="HGP教科書体" pitchFamily="18" charset="-128"/>
              </a:rPr>
              <a:t>いわなび</a:t>
            </a:r>
            <a:r>
              <a:rPr lang="ja-JP" altLang="en-US" sz="1400" dirty="0" smtClean="0">
                <a:latin typeface="HGP教科書体" pitchFamily="18" charset="-128"/>
                <a:ea typeface="HGP教科書体" pitchFamily="18" charset="-128"/>
              </a:rPr>
              <a:t>地下駐車場（４３台収容）</a:t>
            </a:r>
            <a:endParaRPr lang="en-US" altLang="ja-JP" sz="1400" dirty="0" smtClean="0">
              <a:latin typeface="HGP教科書体" pitchFamily="18" charset="-128"/>
              <a:ea typeface="HGP教科書体" pitchFamily="18" charset="-128"/>
            </a:endParaRPr>
          </a:p>
          <a:p>
            <a:r>
              <a:rPr kumimoji="1" lang="ja-JP" altLang="en-US" sz="1400" dirty="0" smtClean="0">
                <a:latin typeface="HGP教科書体" pitchFamily="18" charset="-128"/>
                <a:ea typeface="HGP教科書体" pitchFamily="18" charset="-128"/>
              </a:rPr>
              <a:t>　２２時まで </a:t>
            </a:r>
            <a:r>
              <a:rPr kumimoji="1" lang="en-US" altLang="ja-JP" sz="1400" dirty="0" smtClean="0">
                <a:latin typeface="HGP教科書体" pitchFamily="18" charset="-128"/>
                <a:ea typeface="HGP教科書体" pitchFamily="18" charset="-128"/>
              </a:rPr>
              <a:t>30</a:t>
            </a:r>
            <a:r>
              <a:rPr kumimoji="1" lang="ja-JP" altLang="en-US" sz="1400" dirty="0" smtClean="0">
                <a:latin typeface="HGP教科書体" pitchFamily="18" charset="-128"/>
                <a:ea typeface="HGP教科書体" pitchFamily="18" charset="-128"/>
              </a:rPr>
              <a:t>分</a:t>
            </a:r>
            <a:r>
              <a:rPr kumimoji="1" lang="en-US" altLang="ja-JP" sz="1400" dirty="0" smtClean="0">
                <a:latin typeface="HGP教科書体" pitchFamily="18" charset="-128"/>
                <a:ea typeface="HGP教科書体" pitchFamily="18" charset="-128"/>
              </a:rPr>
              <a:t>100</a:t>
            </a:r>
            <a:r>
              <a:rPr kumimoji="1" lang="ja-JP" altLang="en-US" sz="1400" dirty="0" smtClean="0">
                <a:latin typeface="HGP教科書体" pitchFamily="18" charset="-128"/>
                <a:ea typeface="HGP教科書体" pitchFamily="18" charset="-128"/>
              </a:rPr>
              <a:t>円 </a:t>
            </a:r>
            <a:endParaRPr kumimoji="1" lang="en-US" altLang="ja-JP" sz="1400" dirty="0" smtClean="0">
              <a:latin typeface="HGP教科書体" pitchFamily="18" charset="-128"/>
              <a:ea typeface="HGP教科書体" pitchFamily="18" charset="-128"/>
            </a:endParaRPr>
          </a:p>
          <a:p>
            <a:r>
              <a:rPr kumimoji="1" lang="ja-JP" altLang="en-US" sz="1400" dirty="0" smtClean="0">
                <a:latin typeface="HGP教科書体" pitchFamily="18" charset="-128"/>
                <a:ea typeface="HGP教科書体" pitchFamily="18" charset="-128"/>
              </a:rPr>
              <a:t>　施設利用者は３時間まで無料</a:t>
            </a:r>
            <a:endParaRPr kumimoji="1" lang="ja-JP" altLang="en-US" sz="1400" dirty="0"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2364" y="2256702"/>
            <a:ext cx="28184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HGP教科書体" pitchFamily="18" charset="-128"/>
                <a:ea typeface="HGP教科書体" pitchFamily="18" charset="-128"/>
              </a:rPr>
              <a:t>原因不明の歯の疼痛、舌痛、口渇、</a:t>
            </a:r>
            <a:endParaRPr lang="en-US" altLang="ja-JP" sz="1200" dirty="0" smtClean="0"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1200" dirty="0" smtClean="0">
                <a:latin typeface="HGP教科書体" pitchFamily="18" charset="-128"/>
                <a:ea typeface="HGP教科書体" pitchFamily="18" charset="-128"/>
              </a:rPr>
              <a:t>不定愁訴に対して、我々開業医が</a:t>
            </a:r>
            <a:endParaRPr lang="en-US" altLang="ja-JP" sz="1200" dirty="0" smtClean="0"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1200" dirty="0" smtClean="0">
                <a:latin typeface="HGP教科書体" pitchFamily="18" charset="-128"/>
                <a:ea typeface="HGP教科書体" pitchFamily="18" charset="-128"/>
              </a:rPr>
              <a:t>どのように対処すべきかをご講演頂きます。</a:t>
            </a:r>
            <a:endParaRPr lang="en-US" altLang="ja-JP" sz="1200" dirty="0" smtClean="0"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ja-JP" sz="1200" dirty="0" smtClean="0">
                <a:latin typeface="HGP教科書体" pitchFamily="18" charset="-128"/>
                <a:ea typeface="HGP教科書体" pitchFamily="18" charset="-128"/>
              </a:rPr>
              <a:t>お時間</a:t>
            </a:r>
            <a:r>
              <a:rPr lang="ja-JP" altLang="ja-JP" sz="1200" dirty="0">
                <a:latin typeface="HGP教科書体" pitchFamily="18" charset="-128"/>
                <a:ea typeface="HGP教科書体" pitchFamily="18" charset="-128"/>
              </a:rPr>
              <a:t>のある先生は、講演</a:t>
            </a:r>
            <a:r>
              <a:rPr lang="ja-JP" altLang="en-US" sz="1200" dirty="0">
                <a:latin typeface="HGP教科書体" pitchFamily="18" charset="-128"/>
                <a:ea typeface="HGP教科書体" pitchFamily="18" charset="-128"/>
              </a:rPr>
              <a:t>後の</a:t>
            </a:r>
            <a:r>
              <a:rPr lang="ja-JP" altLang="ja-JP" sz="1200" dirty="0">
                <a:latin typeface="HGP教科書体" pitchFamily="18" charset="-128"/>
                <a:ea typeface="HGP教科書体" pitchFamily="18" charset="-128"/>
              </a:rPr>
              <a:t>懇親会</a:t>
            </a:r>
            <a:r>
              <a:rPr lang="ja-JP" altLang="en-US" sz="1200" dirty="0">
                <a:latin typeface="HGP教科書体" pitchFamily="18" charset="-128"/>
                <a:ea typeface="HGP教科書体" pitchFamily="18" charset="-128"/>
              </a:rPr>
              <a:t>にも</a:t>
            </a:r>
            <a:endParaRPr lang="en-US" altLang="ja-JP" sz="1200" dirty="0" smtClean="0"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ja-JP" sz="1200" dirty="0" smtClean="0">
                <a:latin typeface="HGP教科書体" pitchFamily="18" charset="-128"/>
                <a:ea typeface="HGP教科書体" pitchFamily="18" charset="-128"/>
              </a:rPr>
              <a:t>是</a:t>
            </a:r>
            <a:r>
              <a:rPr lang="ja-JP" altLang="ja-JP" sz="1200" dirty="0">
                <a:latin typeface="HGP教科書体" pitchFamily="18" charset="-128"/>
                <a:ea typeface="HGP教科書体" pitchFamily="18" charset="-128"/>
              </a:rPr>
              <a:t>非参加してください。</a:t>
            </a:r>
            <a:r>
              <a:rPr lang="en-US" altLang="ja-JP" sz="1200" dirty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1200" dirty="0"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1200" dirty="0" smtClean="0">
                <a:latin typeface="HGP教科書体" pitchFamily="18" charset="-128"/>
                <a:ea typeface="HGP教科書体" pitchFamily="18" charset="-128"/>
              </a:rPr>
              <a:t>＊当日は生涯研修カードをお持ちください</a:t>
            </a:r>
            <a:endParaRPr kumimoji="1" lang="ja-JP" altLang="en-US" sz="1200" dirty="0"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1590" y="539551"/>
            <a:ext cx="3187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学術講演会のお知らせ</a:t>
            </a:r>
            <a:endParaRPr kumimoji="1" lang="ja-JP" altLang="en-US" sz="2400" dirty="0"/>
          </a:p>
        </p:txBody>
      </p:sp>
      <p:sp>
        <p:nvSpPr>
          <p:cNvPr id="10" name="角丸四角形 9"/>
          <p:cNvSpPr/>
          <p:nvPr/>
        </p:nvSpPr>
        <p:spPr>
          <a:xfrm>
            <a:off x="342005" y="1001216"/>
            <a:ext cx="6224988" cy="11945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日時：　８月９日（金）</a:t>
            </a:r>
            <a:r>
              <a:rPr lang="en-US" altLang="ja-JP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19</a:t>
            </a:r>
            <a:r>
              <a:rPr lang="ja-JP" altLang="en-US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：</a:t>
            </a:r>
            <a:r>
              <a:rPr lang="en-US" altLang="ja-JP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00</a:t>
            </a:r>
            <a:r>
              <a:rPr lang="ja-JP" altLang="en-US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から</a:t>
            </a:r>
            <a:r>
              <a:rPr lang="en-US" altLang="ja-JP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1400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場所</a:t>
            </a:r>
            <a:r>
              <a:rPr lang="ja-JP" altLang="en-US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：　いわなび （４条西１丁目 岩歯事務所斜め向かい）</a:t>
            </a:r>
            <a:r>
              <a:rPr lang="en-US" altLang="ja-JP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講師：　</a:t>
            </a:r>
            <a:r>
              <a:rPr lang="ja-JP" altLang="ja-JP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安彦善裕（あびこよしひろ）先生</a:t>
            </a:r>
            <a:br>
              <a:rPr lang="ja-JP" altLang="ja-JP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　　　　　　　　　　　</a:t>
            </a:r>
            <a:r>
              <a:rPr lang="ja-JP" altLang="ja-JP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北海道医療大学 歯学部教授（臨床口腔病理学分野）</a:t>
            </a:r>
            <a:r>
              <a:rPr lang="en-US" altLang="ja-JP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</a:br>
            <a:r>
              <a:rPr lang="ja-JP" altLang="en-US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演題：</a:t>
            </a:r>
            <a:r>
              <a:rPr lang="ja-JP" altLang="ja-JP" sz="1400" dirty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「歯科心身症の診断と対処法</a:t>
            </a:r>
            <a:r>
              <a:rPr lang="ja-JP" altLang="ja-JP" sz="1400" dirty="0" smtClean="0">
                <a:solidFill>
                  <a:schemeClr val="tx1"/>
                </a:solidFill>
                <a:latin typeface="HGP教科書体" pitchFamily="18" charset="-128"/>
                <a:ea typeface="HGP教科書体" pitchFamily="18" charset="-128"/>
              </a:rPr>
              <a:t>」</a:t>
            </a:r>
            <a:endParaRPr kumimoji="1" lang="ja-JP" altLang="en-US" sz="1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42005" y="4340957"/>
            <a:ext cx="6263253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 smtClean="0">
                <a:latin typeface="HGP教科書体" pitchFamily="18" charset="-128"/>
                <a:ea typeface="HGP教科書体" pitchFamily="18" charset="-128"/>
              </a:rPr>
              <a:t>　＊    　使用</a:t>
            </a:r>
            <a:r>
              <a:rPr lang="ja-JP" altLang="en-US" sz="1400" dirty="0" smtClean="0">
                <a:latin typeface="HGP教科書体" pitchFamily="18" charset="-128"/>
                <a:ea typeface="HGP教科書体" pitchFamily="18" charset="-128"/>
              </a:rPr>
              <a:t>会場</a:t>
            </a:r>
            <a:r>
              <a:rPr lang="ja-JP" altLang="en-US" sz="1400" dirty="0" smtClean="0">
                <a:latin typeface="HGP教科書体" pitchFamily="18" charset="-128"/>
                <a:ea typeface="HGP教科書体" pitchFamily="18" charset="-128"/>
              </a:rPr>
              <a:t>決定、配布資料作成の</a:t>
            </a:r>
            <a:r>
              <a:rPr lang="ja-JP" altLang="en-US" sz="1400" dirty="0" smtClean="0">
                <a:latin typeface="HGP教科書体" pitchFamily="18" charset="-128"/>
                <a:ea typeface="HGP教科書体" pitchFamily="18" charset="-128"/>
              </a:rPr>
              <a:t>ため参加人数</a:t>
            </a:r>
            <a:r>
              <a:rPr lang="ja-JP" altLang="en-US" sz="1400" dirty="0" smtClean="0">
                <a:latin typeface="HGP教科書体" pitchFamily="18" charset="-128"/>
                <a:ea typeface="HGP教科書体" pitchFamily="18" charset="-128"/>
              </a:rPr>
              <a:t>をある程度事前</a:t>
            </a:r>
            <a:r>
              <a:rPr lang="ja-JP" altLang="en-US" sz="1400" dirty="0" smtClean="0">
                <a:latin typeface="HGP教科書体" pitchFamily="18" charset="-128"/>
                <a:ea typeface="HGP教科書体" pitchFamily="18" charset="-128"/>
              </a:rPr>
              <a:t>に</a:t>
            </a:r>
            <a:r>
              <a:rPr lang="ja-JP" altLang="en-US" sz="1400" dirty="0" smtClean="0">
                <a:latin typeface="HGP教科書体" pitchFamily="18" charset="-128"/>
                <a:ea typeface="HGP教科書体" pitchFamily="18" charset="-128"/>
              </a:rPr>
              <a:t>把握</a:t>
            </a:r>
            <a:endParaRPr lang="en-US" altLang="ja-JP" sz="1400" dirty="0" smtClean="0"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1400" dirty="0" smtClean="0">
                <a:latin typeface="HGP教科書体" pitchFamily="18" charset="-128"/>
                <a:ea typeface="HGP教科書体" pitchFamily="18" charset="-128"/>
              </a:rPr>
              <a:t>　　</a:t>
            </a:r>
            <a:r>
              <a:rPr lang="ja-JP" altLang="en-US" sz="1400" dirty="0" smtClean="0">
                <a:latin typeface="HGP教科書体" pitchFamily="18" charset="-128"/>
                <a:ea typeface="HGP教科書体" pitchFamily="18" charset="-128"/>
              </a:rPr>
              <a:t>　　 　したいと思いますので下記の回答票にて返信をお願いいたします</a:t>
            </a:r>
            <a:endParaRPr lang="en-US" altLang="ja-JP" sz="1400" dirty="0" smtClean="0">
              <a:latin typeface="HGP教科書体" pitchFamily="18" charset="-128"/>
              <a:ea typeface="HGP教科書体" pitchFamily="18" charset="-128"/>
            </a:endParaRPr>
          </a:p>
          <a:p>
            <a:r>
              <a:rPr lang="en-US" altLang="ja-JP" sz="1400" dirty="0" smtClean="0"/>
              <a:t> </a:t>
            </a:r>
            <a:r>
              <a:rPr lang="ja-JP" altLang="en-US" sz="1400" dirty="0" smtClean="0">
                <a:latin typeface="HGP教科書体" pitchFamily="18" charset="-128"/>
                <a:ea typeface="HGP教科書体" pitchFamily="18" charset="-128"/>
              </a:rPr>
              <a:t>＊</a:t>
            </a:r>
            <a:r>
              <a:rPr lang="ja-JP" altLang="en-US" sz="1400" dirty="0">
                <a:latin typeface="HGP教科書体" pitchFamily="18" charset="-128"/>
                <a:ea typeface="HGP教科書体" pitchFamily="18" charset="-128"/>
              </a:rPr>
              <a:t> </a:t>
            </a:r>
            <a:r>
              <a:rPr lang="ja-JP" altLang="en-US" sz="1400" dirty="0" smtClean="0">
                <a:latin typeface="HGP教科書体" pitchFamily="18" charset="-128"/>
                <a:ea typeface="HGP教科書体" pitchFamily="18" charset="-128"/>
              </a:rPr>
              <a:t>＊ 　</a:t>
            </a:r>
            <a:r>
              <a:rPr lang="ja-JP" altLang="ja-JP" sz="1400" dirty="0" smtClean="0">
                <a:latin typeface="HGP教科書体" pitchFamily="18" charset="-128"/>
                <a:ea typeface="HGP教科書体" pitchFamily="18" charset="-128"/>
              </a:rPr>
              <a:t>出欠</a:t>
            </a:r>
            <a:r>
              <a:rPr lang="ja-JP" altLang="ja-JP" sz="1400" dirty="0">
                <a:latin typeface="HGP教科書体" pitchFamily="18" charset="-128"/>
                <a:ea typeface="HGP教科書体" pitchFamily="18" charset="-128"/>
              </a:rPr>
              <a:t>確認ではなく、だいたいの人数を把握するためのものです。</a:t>
            </a:r>
            <a:r>
              <a:rPr lang="en-US" altLang="ja-JP" sz="1400" dirty="0">
                <a:latin typeface="HGP教科書体" pitchFamily="18" charset="-128"/>
                <a:ea typeface="HGP教科書体" pitchFamily="18" charset="-128"/>
              </a:rPr>
              <a:t/>
            </a:r>
            <a:br>
              <a:rPr lang="en-US" altLang="ja-JP" sz="1400" dirty="0">
                <a:latin typeface="HGP教科書体" pitchFamily="18" charset="-128"/>
                <a:ea typeface="HGP教科書体" pitchFamily="18" charset="-128"/>
              </a:rPr>
            </a:br>
            <a:r>
              <a:rPr lang="ja-JP" altLang="ja-JP" sz="1400" dirty="0">
                <a:latin typeface="HGP教科書体" pitchFamily="18" charset="-128"/>
                <a:ea typeface="HGP教科書体" pitchFamily="18" charset="-128"/>
              </a:rPr>
              <a:t>　</a:t>
            </a:r>
            <a:r>
              <a:rPr lang="en-US" altLang="ja-JP" sz="1400" dirty="0" smtClean="0">
                <a:latin typeface="HGP教科書体" pitchFamily="18" charset="-128"/>
                <a:ea typeface="HGP教科書体" pitchFamily="18" charset="-128"/>
              </a:rPr>
              <a:t>  </a:t>
            </a:r>
            <a:r>
              <a:rPr lang="ja-JP" altLang="en-US" sz="1400" dirty="0" smtClean="0">
                <a:latin typeface="HGP教科書体" pitchFamily="18" charset="-128"/>
                <a:ea typeface="HGP教科書体" pitchFamily="18" charset="-128"/>
              </a:rPr>
              <a:t>　　 　</a:t>
            </a:r>
            <a:r>
              <a:rPr lang="ja-JP" altLang="ja-JP" sz="1400" dirty="0" smtClean="0">
                <a:latin typeface="HGP教科書体" pitchFamily="18" charset="-128"/>
                <a:ea typeface="HGP教科書体" pitchFamily="18" charset="-128"/>
              </a:rPr>
              <a:t>ご協力</a:t>
            </a:r>
            <a:r>
              <a:rPr lang="ja-JP" altLang="ja-JP" sz="1400" dirty="0">
                <a:latin typeface="HGP教科書体" pitchFamily="18" charset="-128"/>
                <a:ea typeface="HGP教科書体" pitchFamily="18" charset="-128"/>
              </a:rPr>
              <a:t>よろしくお願いします。</a:t>
            </a:r>
            <a:endParaRPr lang="en-US" altLang="ja-JP" sz="1400" dirty="0" smtClean="0"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dirty="0" smtClean="0">
                <a:latin typeface="HGP教科書体" pitchFamily="18" charset="-128"/>
                <a:ea typeface="HGP教科書体" pitchFamily="18" charset="-128"/>
              </a:rPr>
              <a:t>　　　　　　　　　　　　　　　　　　　　</a:t>
            </a:r>
            <a:r>
              <a:rPr lang="ja-JP" altLang="en-US" dirty="0">
                <a:latin typeface="HGP教科書体" pitchFamily="18" charset="-128"/>
                <a:ea typeface="HGP教科書体" pitchFamily="18" charset="-128"/>
              </a:rPr>
              <a:t>☆</a:t>
            </a:r>
            <a:r>
              <a:rPr lang="ja-JP" altLang="en-US" dirty="0" smtClean="0">
                <a:latin typeface="HGP教科書体" pitchFamily="18" charset="-128"/>
                <a:ea typeface="HGP教科書体" pitchFamily="18" charset="-128"/>
              </a:rPr>
              <a:t>スタッフ</a:t>
            </a:r>
            <a:r>
              <a:rPr lang="ja-JP" altLang="en-US" dirty="0">
                <a:latin typeface="HGP教科書体" pitchFamily="18" charset="-128"/>
                <a:ea typeface="HGP教科書体" pitchFamily="18" charset="-128"/>
              </a:rPr>
              <a:t>の参加も可</a:t>
            </a:r>
            <a:r>
              <a:rPr lang="ja-JP" altLang="en-US" dirty="0" smtClean="0">
                <a:latin typeface="HGP教科書体" pitchFamily="18" charset="-128"/>
                <a:ea typeface="HGP教科書体" pitchFamily="18" charset="-128"/>
              </a:rPr>
              <a:t>です</a:t>
            </a:r>
            <a:r>
              <a:rPr lang="ja-JP" altLang="en-US" dirty="0" smtClean="0">
                <a:latin typeface="HGP教科書体" pitchFamily="18" charset="-128"/>
                <a:ea typeface="HGP教科書体" pitchFamily="18" charset="-128"/>
              </a:rPr>
              <a:t>☆</a:t>
            </a:r>
            <a:r>
              <a:rPr lang="ja-JP" altLang="en-US" dirty="0" smtClean="0">
                <a:latin typeface="HGP教科書体" pitchFamily="18" charset="-128"/>
                <a:ea typeface="HGP教科書体" pitchFamily="18" charset="-128"/>
              </a:rPr>
              <a:t>　</a:t>
            </a:r>
            <a:endParaRPr lang="en-US" altLang="ja-JP" dirty="0" smtClean="0"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dirty="0" smtClean="0">
                <a:latin typeface="HGP教科書体" pitchFamily="18" charset="-128"/>
                <a:ea typeface="HGP教科書体" pitchFamily="18" charset="-128"/>
              </a:rPr>
              <a:t>　　　　　</a:t>
            </a:r>
            <a:endParaRPr lang="en-US" altLang="ja-JP" dirty="0" smtClean="0"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ja-JP" dirty="0" smtClean="0">
                <a:latin typeface="HGP教科書体" pitchFamily="18" charset="-128"/>
                <a:ea typeface="HGP教科書体" pitchFamily="18" charset="-128"/>
              </a:rPr>
              <a:t>～～～～～～～～～</a:t>
            </a:r>
            <a:r>
              <a:rPr lang="ja-JP" altLang="ja-JP" dirty="0">
                <a:latin typeface="HGP教科書体" pitchFamily="18" charset="-128"/>
                <a:ea typeface="HGP教科書体" pitchFamily="18" charset="-128"/>
              </a:rPr>
              <a:t>　　</a:t>
            </a:r>
            <a:r>
              <a:rPr lang="ja-JP" altLang="en-US" sz="2800" dirty="0">
                <a:latin typeface="HGP教科書体" pitchFamily="18" charset="-128"/>
                <a:ea typeface="HGP教科書体" pitchFamily="18" charset="-128"/>
              </a:rPr>
              <a:t>回答</a:t>
            </a:r>
            <a:r>
              <a:rPr lang="ja-JP" altLang="ja-JP" sz="2800" dirty="0" smtClean="0">
                <a:latin typeface="HGP教科書体" pitchFamily="18" charset="-128"/>
                <a:ea typeface="HGP教科書体" pitchFamily="18" charset="-128"/>
              </a:rPr>
              <a:t>票</a:t>
            </a:r>
            <a:r>
              <a:rPr lang="ja-JP" altLang="ja-JP" dirty="0">
                <a:latin typeface="HGP教科書体" pitchFamily="18" charset="-128"/>
                <a:ea typeface="HGP教科書体" pitchFamily="18" charset="-128"/>
              </a:rPr>
              <a:t>　　～～～～～～～～～～</a:t>
            </a:r>
          </a:p>
          <a:p>
            <a:endParaRPr lang="en-US" altLang="ja-JP" dirty="0" smtClean="0"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dirty="0" smtClean="0">
                <a:latin typeface="HGP教科書体" pitchFamily="18" charset="-128"/>
                <a:ea typeface="HGP教科書体" pitchFamily="18" charset="-128"/>
              </a:rPr>
              <a:t>　　学術講演会に参加します　　（ する　　しない ）</a:t>
            </a:r>
            <a:endParaRPr lang="en-US" altLang="ja-JP" dirty="0" smtClean="0"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dirty="0" smtClean="0">
                <a:latin typeface="HGP教科書体" pitchFamily="18" charset="-128"/>
                <a:ea typeface="HGP教科書体" pitchFamily="18" charset="-128"/>
              </a:rPr>
              <a:t>　　懇親会に参加します　　　　　（ する</a:t>
            </a:r>
            <a:r>
              <a:rPr lang="ja-JP" altLang="en-US" dirty="0">
                <a:latin typeface="HGP教科書体" pitchFamily="18" charset="-128"/>
                <a:ea typeface="HGP教科書体" pitchFamily="18" charset="-128"/>
              </a:rPr>
              <a:t>　</a:t>
            </a:r>
            <a:r>
              <a:rPr lang="ja-JP" altLang="en-US" dirty="0" smtClean="0">
                <a:latin typeface="HGP教科書体" pitchFamily="18" charset="-128"/>
                <a:ea typeface="HGP教科書体" pitchFamily="18" charset="-128"/>
              </a:rPr>
              <a:t>　しない </a:t>
            </a:r>
            <a:r>
              <a:rPr lang="ja-JP" altLang="en-US" dirty="0" smtClean="0">
                <a:latin typeface="HGP教科書体" pitchFamily="18" charset="-128"/>
                <a:ea typeface="HGP教科書体" pitchFamily="18" charset="-128"/>
              </a:rPr>
              <a:t>）</a:t>
            </a:r>
            <a:endParaRPr lang="ja-JP" altLang="ja-JP" sz="3600" dirty="0"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dirty="0" smtClean="0">
                <a:latin typeface="HGP教科書体" pitchFamily="18" charset="-128"/>
                <a:ea typeface="HGP教科書体" pitchFamily="18" charset="-128"/>
              </a:rPr>
              <a:t>　スタッフをあわせた講演会</a:t>
            </a:r>
            <a:r>
              <a:rPr lang="ja-JP" altLang="ja-JP" dirty="0" smtClean="0">
                <a:latin typeface="HGP教科書体" pitchFamily="18" charset="-128"/>
                <a:ea typeface="HGP教科書体" pitchFamily="18" charset="-128"/>
              </a:rPr>
              <a:t>参加</a:t>
            </a:r>
            <a:r>
              <a:rPr lang="ja-JP" altLang="ja-JP" dirty="0" smtClean="0">
                <a:latin typeface="HGP教科書体" pitchFamily="18" charset="-128"/>
                <a:ea typeface="HGP教科書体" pitchFamily="18" charset="-128"/>
              </a:rPr>
              <a:t>人数</a:t>
            </a:r>
            <a:r>
              <a:rPr lang="ja-JP" altLang="en-US" dirty="0" smtClean="0">
                <a:latin typeface="HGP教科書体" pitchFamily="18" charset="-128"/>
                <a:ea typeface="HGP教科書体" pitchFamily="18" charset="-128"/>
              </a:rPr>
              <a:t>　</a:t>
            </a:r>
            <a:r>
              <a:rPr lang="ja-JP" altLang="en-US" sz="3200" dirty="0" smtClean="0">
                <a:latin typeface="HGP教科書体" pitchFamily="18" charset="-128"/>
                <a:ea typeface="HGP教科書体" pitchFamily="18" charset="-128"/>
              </a:rPr>
              <a:t> </a:t>
            </a:r>
            <a:r>
              <a:rPr lang="ja-JP" altLang="ja-JP" sz="3200" dirty="0" smtClean="0">
                <a:latin typeface="HGP教科書体" pitchFamily="18" charset="-128"/>
                <a:ea typeface="HGP教科書体" pitchFamily="18" charset="-128"/>
              </a:rPr>
              <a:t>（</a:t>
            </a:r>
            <a:r>
              <a:rPr lang="ja-JP" altLang="ja-JP" sz="3200" u="sng" dirty="0">
                <a:latin typeface="HGP教科書体" pitchFamily="18" charset="-128"/>
                <a:ea typeface="HGP教科書体" pitchFamily="18" charset="-128"/>
              </a:rPr>
              <a:t>　　　　</a:t>
            </a:r>
            <a:r>
              <a:rPr lang="ja-JP" altLang="en-US" sz="3200" u="sng" dirty="0" smtClean="0">
                <a:latin typeface="HGP教科書体" pitchFamily="18" charset="-128"/>
                <a:ea typeface="HGP教科書体" pitchFamily="18" charset="-128"/>
              </a:rPr>
              <a:t>名</a:t>
            </a:r>
            <a:r>
              <a:rPr lang="ja-JP" altLang="ja-JP" sz="3200" u="sng" dirty="0">
                <a:latin typeface="HGP教科書体" pitchFamily="18" charset="-128"/>
                <a:ea typeface="HGP教科書体" pitchFamily="18" charset="-128"/>
              </a:rPr>
              <a:t>　</a:t>
            </a:r>
            <a:r>
              <a:rPr lang="ja-JP" altLang="ja-JP" sz="3200" dirty="0">
                <a:latin typeface="HGP教科書体" pitchFamily="18" charset="-128"/>
                <a:ea typeface="HGP教科書体" pitchFamily="18" charset="-128"/>
              </a:rPr>
              <a:t>）</a:t>
            </a:r>
          </a:p>
          <a:p>
            <a:endParaRPr lang="en-US" altLang="ja-JP" dirty="0" smtClean="0"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dirty="0">
                <a:latin typeface="HGP教科書体" pitchFamily="18" charset="-128"/>
                <a:ea typeface="HGP教科書体" pitchFamily="18" charset="-128"/>
              </a:rPr>
              <a:t>　</a:t>
            </a:r>
            <a:r>
              <a:rPr lang="ja-JP" altLang="en-US" dirty="0" smtClean="0">
                <a:latin typeface="HGP教科書体" pitchFamily="18" charset="-128"/>
                <a:ea typeface="HGP教科書体" pitchFamily="18" charset="-128"/>
              </a:rPr>
              <a:t>　</a:t>
            </a:r>
            <a:r>
              <a:rPr lang="ja-JP" altLang="ja-JP" dirty="0" smtClean="0">
                <a:latin typeface="HGP教科書体" pitchFamily="18" charset="-128"/>
                <a:ea typeface="HGP教科書体" pitchFamily="18" charset="-128"/>
              </a:rPr>
              <a:t>岩</a:t>
            </a:r>
            <a:r>
              <a:rPr lang="ja-JP" altLang="ja-JP" dirty="0">
                <a:latin typeface="HGP教科書体" pitchFamily="18" charset="-128"/>
                <a:ea typeface="HGP教科書体" pitchFamily="18" charset="-128"/>
              </a:rPr>
              <a:t>歯ＦＡＸ ０１２６－３５－６１１０まで</a:t>
            </a:r>
          </a:p>
          <a:p>
            <a:r>
              <a:rPr lang="ja-JP" altLang="en-US" dirty="0" smtClean="0">
                <a:latin typeface="HGP教科書体" pitchFamily="18" charset="-128"/>
                <a:ea typeface="HGP教科書体" pitchFamily="18" charset="-128"/>
              </a:rPr>
              <a:t>　　　　　　　　　　　　　　　　　　　　　</a:t>
            </a:r>
            <a:r>
              <a:rPr lang="ja-JP" altLang="ja-JP" u="sng" dirty="0" smtClean="0">
                <a:latin typeface="HGP教科書体" pitchFamily="18" charset="-128"/>
                <a:ea typeface="HGP教科書体" pitchFamily="18" charset="-128"/>
              </a:rPr>
              <a:t>８月</a:t>
            </a:r>
            <a:r>
              <a:rPr lang="ja-JP" altLang="en-US" u="sng" dirty="0">
                <a:latin typeface="HGP教科書体" pitchFamily="18" charset="-128"/>
                <a:ea typeface="HGP教科書体" pitchFamily="18" charset="-128"/>
              </a:rPr>
              <a:t>６</a:t>
            </a:r>
            <a:r>
              <a:rPr lang="ja-JP" altLang="ja-JP" u="sng" dirty="0" smtClean="0">
                <a:latin typeface="HGP教科書体" pitchFamily="18" charset="-128"/>
                <a:ea typeface="HGP教科書体" pitchFamily="18" charset="-128"/>
              </a:rPr>
              <a:t>日</a:t>
            </a:r>
            <a:r>
              <a:rPr lang="ja-JP" altLang="ja-JP" u="sng" dirty="0">
                <a:latin typeface="HGP教科書体" pitchFamily="18" charset="-128"/>
                <a:ea typeface="HGP教科書体" pitchFamily="18" charset="-128"/>
              </a:rPr>
              <a:t>まで</a:t>
            </a:r>
            <a:r>
              <a:rPr lang="ja-JP" altLang="ja-JP" dirty="0">
                <a:latin typeface="HGP教科書体" pitchFamily="18" charset="-128"/>
                <a:ea typeface="HGP教科書体" pitchFamily="18" charset="-128"/>
              </a:rPr>
              <a:t>にご回答</a:t>
            </a:r>
            <a:r>
              <a:rPr lang="ja-JP" altLang="ja-JP" dirty="0" smtClean="0">
                <a:latin typeface="HGP教科書体" pitchFamily="18" charset="-128"/>
                <a:ea typeface="HGP教科書体" pitchFamily="18" charset="-128"/>
              </a:rPr>
              <a:t>ください</a:t>
            </a:r>
            <a:endParaRPr lang="ja-JP" altLang="ja-JP" dirty="0">
              <a:latin typeface="HGP教科書体" pitchFamily="18" charset="-128"/>
              <a:ea typeface="HGP教科書体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444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60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学術講演会のお知らせ 日時：８月９日（金）19：00から 場所：いわなび</dc:title>
  <dc:creator>Hisatsuneshika</dc:creator>
  <cp:lastModifiedBy>Hisatsuneshika</cp:lastModifiedBy>
  <cp:revision>10</cp:revision>
  <dcterms:created xsi:type="dcterms:W3CDTF">2013-07-01T05:14:31Z</dcterms:created>
  <dcterms:modified xsi:type="dcterms:W3CDTF">2013-07-31T02:47:37Z</dcterms:modified>
</cp:coreProperties>
</file>