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9" r:id="rId3"/>
    <p:sldId id="274" r:id="rId4"/>
    <p:sldId id="280" r:id="rId5"/>
    <p:sldId id="281" r:id="rId6"/>
    <p:sldId id="282" r:id="rId7"/>
    <p:sldId id="283" r:id="rId8"/>
    <p:sldId id="284" r:id="rId9"/>
    <p:sldId id="273" r:id="rId10"/>
    <p:sldId id="258" r:id="rId11"/>
    <p:sldId id="257" r:id="rId12"/>
    <p:sldId id="259" r:id="rId13"/>
    <p:sldId id="260" r:id="rId14"/>
    <p:sldId id="261" r:id="rId15"/>
    <p:sldId id="262" r:id="rId16"/>
    <p:sldId id="263" r:id="rId17"/>
    <p:sldId id="268" r:id="rId18"/>
    <p:sldId id="269" r:id="rId19"/>
    <p:sldId id="270" r:id="rId20"/>
    <p:sldId id="271" r:id="rId21"/>
    <p:sldId id="272" r:id="rId22"/>
    <p:sldId id="264" r:id="rId2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-96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60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7366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86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1386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576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279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8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68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99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9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7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53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903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67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66B5F-C83C-487C-A3CA-E14E55AEC80E}" type="datetimeFigureOut">
              <a:rPr kumimoji="1" lang="ja-JP" altLang="en-US" smtClean="0"/>
              <a:t>2016/1/31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C01218-DAB8-4231-898B-DCAB2D09C9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33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8100" y="1389063"/>
            <a:ext cx="10502900" cy="1455737"/>
          </a:xfrm>
        </p:spPr>
        <p:txBody>
          <a:bodyPr>
            <a:noAutofit/>
          </a:bodyPr>
          <a:lstStyle/>
          <a:p>
            <a:r>
              <a:rPr lang="ja-JP" altLang="en-US" sz="7200" dirty="0" smtClean="0"/>
              <a:t>クレーム対策について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00900" y="5321300"/>
            <a:ext cx="3721100" cy="58420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岩見沢歯科医師会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476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66900" y="711200"/>
            <a:ext cx="787908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岩見沢歯科医師会平均年齢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kumimoji="1" lang="ja-JP" altLang="en-US" sz="3600" dirty="0" smtClean="0"/>
              <a:t>　　平成</a:t>
            </a:r>
            <a:r>
              <a:rPr kumimoji="1" lang="en-US" altLang="ja-JP" sz="3600" dirty="0" smtClean="0"/>
              <a:t>23</a:t>
            </a:r>
            <a:r>
              <a:rPr kumimoji="1" lang="ja-JP" altLang="en-US" sz="3600" dirty="0" smtClean="0"/>
              <a:t>年</a:t>
            </a:r>
            <a:r>
              <a:rPr kumimoji="1" lang="en-US" altLang="ja-JP" sz="3600" dirty="0" smtClean="0"/>
              <a:t>4</a:t>
            </a:r>
            <a:r>
              <a:rPr kumimoji="1" lang="ja-JP" altLang="en-US" sz="3600" dirty="0" smtClean="0"/>
              <a:t>月</a:t>
            </a:r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日 </a:t>
            </a:r>
            <a:endParaRPr kumimoji="1"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　　　　　　　</a:t>
            </a:r>
            <a:r>
              <a:rPr lang="en-US" altLang="ja-JP" sz="3600" dirty="0" smtClean="0"/>
              <a:t>57</a:t>
            </a:r>
            <a:r>
              <a:rPr lang="ja-JP" altLang="en-US" sz="3600" dirty="0" smtClean="0"/>
              <a:t>歳</a:t>
            </a:r>
            <a:r>
              <a:rPr lang="en-US" altLang="ja-JP" sz="3600" dirty="0" smtClean="0"/>
              <a:t>6</a:t>
            </a:r>
            <a:r>
              <a:rPr lang="ja-JP" altLang="en-US" sz="3600" dirty="0" smtClean="0"/>
              <a:t>か月　　</a:t>
            </a:r>
            <a:endParaRPr kumimoji="1"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</a:t>
            </a:r>
            <a:endParaRPr lang="en-US" altLang="ja-JP" sz="3600" dirty="0" smtClean="0"/>
          </a:p>
          <a:p>
            <a:r>
              <a:rPr lang="ja-JP" altLang="en-US" sz="3600" dirty="0" smtClean="0"/>
              <a:t>　　平成</a:t>
            </a:r>
            <a:r>
              <a:rPr lang="en-US" altLang="ja-JP" sz="3600" dirty="0" smtClean="0"/>
              <a:t>28</a:t>
            </a:r>
            <a:r>
              <a:rPr lang="ja-JP" altLang="en-US" sz="3600" dirty="0" smtClean="0"/>
              <a:t>年</a:t>
            </a:r>
            <a:r>
              <a:rPr lang="en-US" altLang="ja-JP" sz="3600" dirty="0" smtClean="0"/>
              <a:t>4</a:t>
            </a:r>
            <a:r>
              <a:rPr lang="ja-JP" altLang="en-US" sz="3600" dirty="0" smtClean="0"/>
              <a:t>月</a:t>
            </a:r>
            <a:r>
              <a:rPr lang="en-US" altLang="ja-JP" sz="3600" dirty="0" smtClean="0"/>
              <a:t>1</a:t>
            </a:r>
            <a:r>
              <a:rPr lang="ja-JP" altLang="en-US" sz="3600" dirty="0" smtClean="0"/>
              <a:t>日</a:t>
            </a:r>
            <a:endParaRPr lang="en-US" altLang="ja-JP" sz="3600" dirty="0" smtClean="0"/>
          </a:p>
          <a:p>
            <a:r>
              <a:rPr kumimoji="1" lang="ja-JP" altLang="en-US" sz="3600" dirty="0"/>
              <a:t>　</a:t>
            </a:r>
            <a:r>
              <a:rPr kumimoji="1" lang="ja-JP" altLang="en-US" sz="3600" dirty="0" smtClean="0"/>
              <a:t>　　　　　　　　　</a:t>
            </a:r>
            <a:r>
              <a:rPr kumimoji="1" lang="en-US" altLang="ja-JP" sz="3600" dirty="0" smtClean="0"/>
              <a:t>59</a:t>
            </a:r>
            <a:r>
              <a:rPr kumimoji="1" lang="ja-JP" altLang="en-US" sz="3600" dirty="0" smtClean="0"/>
              <a:t>歳</a:t>
            </a:r>
            <a:r>
              <a:rPr kumimoji="1" lang="en-US" altLang="ja-JP" sz="3600" dirty="0" smtClean="0"/>
              <a:t>11</a:t>
            </a:r>
            <a:r>
              <a:rPr kumimoji="1" lang="ja-JP" altLang="en-US" sz="3600" dirty="0" smtClean="0"/>
              <a:t>か月　</a:t>
            </a:r>
            <a:endParaRPr kumimoji="1" lang="en-US" altLang="ja-JP" sz="3600" dirty="0" smtClean="0"/>
          </a:p>
          <a:p>
            <a:endParaRPr lang="en-US" altLang="ja-JP" sz="3600" dirty="0"/>
          </a:p>
          <a:p>
            <a:r>
              <a:rPr kumimoji="1" lang="ja-JP" altLang="en-US" sz="3600" dirty="0" smtClean="0"/>
              <a:t>　　　　～  </a:t>
            </a:r>
            <a:r>
              <a:rPr kumimoji="1" lang="en-US" altLang="ja-JP" sz="3600" dirty="0" smtClean="0"/>
              <a:t>5</a:t>
            </a:r>
            <a:r>
              <a:rPr kumimoji="1" lang="ja-JP" altLang="en-US" sz="3600" dirty="0" smtClean="0"/>
              <a:t>年で 約</a:t>
            </a:r>
            <a:r>
              <a:rPr kumimoji="1" lang="en-US" altLang="ja-JP" sz="3600" dirty="0" smtClean="0"/>
              <a:t>2.5</a:t>
            </a:r>
            <a:r>
              <a:rPr kumimoji="1" lang="ja-JP" altLang="en-US" sz="3600" dirty="0" smtClean="0"/>
              <a:t>歳 ⇑  ～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3494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698" y="2032000"/>
            <a:ext cx="3238500" cy="33147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668" y="2022475"/>
            <a:ext cx="3286125" cy="3324225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263" y="2032000"/>
            <a:ext cx="3200400" cy="33147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933266" y="647700"/>
            <a:ext cx="41344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/>
              <a:t>年齢構成の予測</a:t>
            </a:r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14500" y="5582702"/>
            <a:ext cx="8802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27</a:t>
            </a:r>
            <a:r>
              <a:rPr kumimoji="1" lang="ja-JP" altLang="en-US" dirty="0" smtClean="0"/>
              <a:t>年度　　　　　　　　　　　平成</a:t>
            </a:r>
            <a:r>
              <a:rPr kumimoji="1" lang="en-US" altLang="ja-JP" dirty="0" smtClean="0"/>
              <a:t>37</a:t>
            </a:r>
            <a:r>
              <a:rPr kumimoji="1" lang="ja-JP" altLang="en-US" dirty="0" smtClean="0"/>
              <a:t>年度　　　　　　　　　　平成</a:t>
            </a:r>
            <a:r>
              <a:rPr kumimoji="1" lang="en-US" altLang="ja-JP" dirty="0" smtClean="0"/>
              <a:t>47</a:t>
            </a:r>
            <a:r>
              <a:rPr kumimoji="1" lang="ja-JP" altLang="en-US" dirty="0" smtClean="0"/>
              <a:t>年度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18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01800" y="609600"/>
            <a:ext cx="9879628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＊算出方法＊</a:t>
            </a:r>
            <a:endParaRPr kumimoji="1" lang="en-US" altLang="ja-JP" sz="4400" dirty="0" smtClean="0"/>
          </a:p>
          <a:p>
            <a:endParaRPr kumimoji="1" lang="en-US" altLang="ja-JP" sz="4400" dirty="0" smtClean="0"/>
          </a:p>
          <a:p>
            <a:r>
              <a:rPr lang="ja-JP" altLang="en-US" sz="3200" dirty="0" smtClean="0"/>
              <a:t>最近１０年間の歯科医師国家試験合格者数の平均</a:t>
            </a:r>
            <a:endParaRPr lang="en-US" altLang="ja-JP" sz="3200" dirty="0" smtClean="0"/>
          </a:p>
          <a:p>
            <a:r>
              <a:rPr lang="ja-JP" altLang="en-US" sz="3200" dirty="0" smtClean="0"/>
              <a:t>　　　　　　　　　　　</a:t>
            </a:r>
            <a:r>
              <a:rPr lang="en-US" altLang="ja-JP" sz="4400" dirty="0"/>
              <a:t>×</a:t>
            </a:r>
            <a:endParaRPr lang="en-US" altLang="ja-JP" sz="4400" dirty="0" smtClean="0"/>
          </a:p>
          <a:p>
            <a:r>
              <a:rPr lang="ja-JP" altLang="en-US" sz="3200" dirty="0" smtClean="0"/>
              <a:t>　　　　　　　岩見沢の人口比率</a:t>
            </a:r>
            <a:endParaRPr lang="en-US" altLang="ja-JP" sz="3200" dirty="0" smtClean="0"/>
          </a:p>
          <a:p>
            <a:r>
              <a:rPr lang="ja-JP" altLang="en-US" dirty="0" smtClean="0"/>
              <a:t>　　　　　　　　　　　　　　　　　　　  </a:t>
            </a:r>
            <a:r>
              <a:rPr lang="en-US" altLang="ja-JP" sz="4400" dirty="0"/>
              <a:t>×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</a:t>
            </a:r>
            <a:r>
              <a:rPr lang="ja-JP" altLang="en-US" sz="3200" dirty="0" smtClean="0"/>
              <a:t>日本歯科医師会会員入会率</a:t>
            </a:r>
            <a:endParaRPr lang="en-US" altLang="ja-JP" sz="32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　　　　　　　⇓</a:t>
            </a:r>
            <a:endParaRPr lang="en-US" altLang="ja-JP" dirty="0"/>
          </a:p>
          <a:p>
            <a:r>
              <a:rPr lang="ja-JP" altLang="en-US" dirty="0" smtClean="0"/>
              <a:t>　　　　　</a:t>
            </a: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ja-JP" altLang="en-US" sz="4000" dirty="0" smtClean="0"/>
              <a:t>毎年１名 入会と仮定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　　　　　　　　　　　</a:t>
            </a:r>
            <a:r>
              <a:rPr lang="ja-JP" altLang="en-US" sz="2800" dirty="0" smtClean="0"/>
              <a:t>実際はそれ以下</a:t>
            </a:r>
            <a:endParaRPr lang="en-US" altLang="ja-JP" sz="2800" dirty="0" smtClean="0"/>
          </a:p>
          <a:p>
            <a:endParaRPr lang="en-US" altLang="ja-JP" sz="4800" dirty="0" smtClean="0"/>
          </a:p>
          <a:p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58141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25800" y="1346200"/>
            <a:ext cx="977703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影響を及ぼす因子</a:t>
            </a:r>
            <a:endParaRPr kumimoji="1" lang="en-US" altLang="ja-JP" sz="4400" dirty="0" smtClean="0"/>
          </a:p>
          <a:p>
            <a:endParaRPr kumimoji="1" lang="en-US" altLang="ja-JP" sz="4400" dirty="0" smtClean="0"/>
          </a:p>
          <a:p>
            <a:r>
              <a:rPr lang="ja-JP" altLang="en-US" sz="4400" dirty="0" smtClean="0"/>
              <a:t>○政策・国家試験合格率</a:t>
            </a:r>
            <a:endParaRPr lang="en-US" altLang="ja-JP" sz="4400" dirty="0" smtClean="0"/>
          </a:p>
          <a:p>
            <a:r>
              <a:rPr kumimoji="1" lang="ja-JP" altLang="en-US" sz="4400" dirty="0" smtClean="0"/>
              <a:t>○</a:t>
            </a:r>
            <a:r>
              <a:rPr lang="ja-JP" altLang="en-US" sz="4400" dirty="0" smtClean="0"/>
              <a:t>日本の経済状況</a:t>
            </a:r>
            <a:endParaRPr lang="en-US" altLang="ja-JP" sz="4400" dirty="0" smtClean="0"/>
          </a:p>
          <a:p>
            <a:r>
              <a:rPr lang="ja-JP" altLang="en-US" sz="4400" dirty="0" smtClean="0"/>
              <a:t>○</a:t>
            </a:r>
            <a:r>
              <a:rPr kumimoji="1" lang="ja-JP" altLang="en-US" sz="4400" dirty="0" smtClean="0"/>
              <a:t>女子学生の割合</a:t>
            </a:r>
            <a:endParaRPr kumimoji="1" lang="en-US" altLang="ja-JP" sz="4400" dirty="0" smtClean="0"/>
          </a:p>
          <a:p>
            <a:r>
              <a:rPr kumimoji="1" lang="ja-JP" altLang="en-US" sz="4400" dirty="0" smtClean="0"/>
              <a:t>○都市への人口流出</a:t>
            </a:r>
            <a:r>
              <a:rPr lang="ja-JP" altLang="en-US" sz="4400" dirty="0"/>
              <a:t>　</a:t>
            </a:r>
            <a:r>
              <a:rPr lang="ja-JP" altLang="en-US" sz="4400" dirty="0" smtClean="0"/>
              <a:t>な</a:t>
            </a:r>
            <a:r>
              <a:rPr lang="ja-JP" altLang="en-US" sz="4400" dirty="0"/>
              <a:t>ど</a:t>
            </a:r>
            <a:r>
              <a:rPr lang="ja-JP" altLang="en-US" sz="4400" dirty="0" smtClean="0"/>
              <a:t>　　　　　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5080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89199" y="1714500"/>
            <a:ext cx="71096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＜</a:t>
            </a:r>
            <a:r>
              <a:rPr lang="ja-JP" altLang="en-US" sz="6000" dirty="0" smtClean="0"/>
              <a:t>喫緊</a:t>
            </a:r>
            <a:r>
              <a:rPr kumimoji="1" lang="ja-JP" altLang="en-US" sz="6000" dirty="0" smtClean="0"/>
              <a:t>の問題＞</a:t>
            </a:r>
            <a:endParaRPr kumimoji="1" lang="en-US" altLang="ja-JP" sz="6000" dirty="0" smtClean="0"/>
          </a:p>
          <a:p>
            <a:endParaRPr lang="en-US" altLang="ja-JP" sz="6000" dirty="0"/>
          </a:p>
          <a:p>
            <a:r>
              <a:rPr kumimoji="1" lang="ja-JP" altLang="en-US" sz="6000" dirty="0" smtClean="0"/>
              <a:t>　マンパワーの不足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5136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isatsune kaede\Desktop\並べてみました２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566" y="33654"/>
            <a:ext cx="9823247" cy="688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90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44436" y="1429789"/>
            <a:ext cx="710963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現在の検討事項</a:t>
            </a:r>
            <a:endParaRPr kumimoji="1" lang="en-US" altLang="ja-JP" sz="6000" dirty="0" smtClean="0"/>
          </a:p>
          <a:p>
            <a:endParaRPr kumimoji="1" lang="en-US" altLang="ja-JP" sz="2400" dirty="0" smtClean="0"/>
          </a:p>
          <a:p>
            <a:endParaRPr kumimoji="1" lang="en-US" altLang="ja-JP" sz="1200" dirty="0" smtClean="0"/>
          </a:p>
          <a:p>
            <a:r>
              <a:rPr lang="ja-JP" altLang="en-US" sz="6000" dirty="0" smtClean="0"/>
              <a:t>　○</a:t>
            </a:r>
            <a:r>
              <a:rPr kumimoji="1" lang="ja-JP" altLang="en-US" sz="6000" dirty="0" smtClean="0"/>
              <a:t>事業の省力化</a:t>
            </a:r>
            <a:endParaRPr kumimoji="1" lang="en-US" altLang="ja-JP" sz="6000" dirty="0" smtClean="0"/>
          </a:p>
          <a:p>
            <a:r>
              <a:rPr lang="ja-JP" altLang="en-US" sz="6000" dirty="0" smtClean="0"/>
              <a:t>　○役員報酬の付与</a:t>
            </a:r>
            <a:endParaRPr kumimoji="1" lang="en-US" altLang="ja-JP" sz="60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89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662546" y="498764"/>
            <a:ext cx="8648521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事業の省力化①</a:t>
            </a:r>
            <a:endParaRPr kumimoji="1" lang="en-US" altLang="ja-JP" sz="6000" dirty="0" smtClean="0"/>
          </a:p>
          <a:p>
            <a:endParaRPr kumimoji="1" lang="en-US" altLang="ja-JP" sz="1200" dirty="0" smtClean="0"/>
          </a:p>
          <a:p>
            <a:r>
              <a:rPr lang="ja-JP" altLang="en-US" sz="6000" dirty="0" smtClean="0"/>
              <a:t>　市民向けイベントを</a:t>
            </a:r>
            <a:endParaRPr lang="en-US" altLang="ja-JP" sz="6000" dirty="0" smtClean="0"/>
          </a:p>
          <a:p>
            <a:endParaRPr lang="en-US" altLang="ja-JP" sz="1600" dirty="0" smtClean="0"/>
          </a:p>
          <a:p>
            <a:r>
              <a:rPr kumimoji="1" lang="ja-JP" altLang="en-US" sz="6000" dirty="0" smtClean="0"/>
              <a:t>　大型</a:t>
            </a:r>
            <a:r>
              <a:rPr kumimoji="1" lang="ja-JP" altLang="en-US" sz="6000" dirty="0"/>
              <a:t>商業</a:t>
            </a:r>
            <a:r>
              <a:rPr kumimoji="1" lang="ja-JP" altLang="en-US" sz="6000" dirty="0" smtClean="0"/>
              <a:t>施設内で行う</a:t>
            </a:r>
            <a:endParaRPr kumimoji="1" lang="en-US" altLang="ja-JP" sz="6000" dirty="0" smtClean="0"/>
          </a:p>
          <a:p>
            <a:r>
              <a:rPr lang="ja-JP" altLang="en-US" sz="6000" dirty="0" smtClean="0"/>
              <a:t>　　　　　↓</a:t>
            </a:r>
            <a:endParaRPr lang="en-US" altLang="ja-JP" sz="6000" dirty="0" smtClean="0"/>
          </a:p>
          <a:p>
            <a:r>
              <a:rPr kumimoji="1" lang="ja-JP" altLang="en-US" sz="6000" dirty="0" smtClean="0"/>
              <a:t>　岩見沢市 健康祭り </a:t>
            </a:r>
            <a:endParaRPr kumimoji="1" lang="en-US" altLang="ja-JP" sz="6000" dirty="0" smtClean="0"/>
          </a:p>
          <a:p>
            <a:r>
              <a:rPr lang="ja-JP" altLang="en-US" sz="6000" dirty="0"/>
              <a:t>　</a:t>
            </a:r>
            <a:r>
              <a:rPr lang="ja-JP" altLang="en-US" sz="6000" dirty="0" smtClean="0"/>
              <a:t>　　　　　　</a:t>
            </a:r>
            <a:r>
              <a:rPr kumimoji="1" lang="ja-JP" altLang="en-US" sz="6000" dirty="0" smtClean="0"/>
              <a:t>内で行う</a:t>
            </a:r>
            <a:endParaRPr kumimoji="1" lang="en-US" altLang="ja-JP" sz="6000" dirty="0" smtClean="0"/>
          </a:p>
        </p:txBody>
      </p:sp>
    </p:spTree>
    <p:extLst>
      <p:ext uri="{BB962C8B-B14F-4D97-AF65-F5344CB8AC3E}">
        <p14:creationId xmlns:p14="http://schemas.microsoft.com/office/powerpoint/2010/main" val="6519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79666" y="931026"/>
            <a:ext cx="9417963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事業の省力化②</a:t>
            </a:r>
            <a:endParaRPr kumimoji="1" lang="en-US" altLang="ja-JP" sz="6000" dirty="0" smtClean="0"/>
          </a:p>
          <a:p>
            <a:endParaRPr kumimoji="1"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6000" dirty="0" smtClean="0"/>
              <a:t>　　各種講習会を</a:t>
            </a:r>
            <a:endParaRPr lang="en-US" altLang="ja-JP" sz="6000" dirty="0" smtClean="0"/>
          </a:p>
          <a:p>
            <a:endParaRPr lang="en-US" altLang="ja-JP" sz="1600" dirty="0" smtClean="0"/>
          </a:p>
          <a:p>
            <a:r>
              <a:rPr kumimoji="1" lang="ja-JP" altLang="en-US" sz="6000" dirty="0" smtClean="0"/>
              <a:t>　　　　　合同で行う</a:t>
            </a:r>
            <a:endParaRPr kumimoji="1" lang="en-US" altLang="ja-JP" sz="6000" dirty="0" smtClean="0"/>
          </a:p>
          <a:p>
            <a:r>
              <a:rPr lang="ja-JP" altLang="en-US" sz="4800" dirty="0" smtClean="0"/>
              <a:t>（例）</a:t>
            </a:r>
            <a:endParaRPr lang="en-US" altLang="ja-JP" sz="4800" dirty="0" smtClean="0"/>
          </a:p>
          <a:p>
            <a:r>
              <a:rPr lang="ja-JP" altLang="en-US" sz="4800" dirty="0" smtClean="0"/>
              <a:t>学術＋保険</a:t>
            </a:r>
            <a:r>
              <a:rPr lang="ja-JP" altLang="en-US" sz="4800" dirty="0"/>
              <a:t>＋</a:t>
            </a:r>
            <a:r>
              <a:rPr lang="ja-JP" altLang="en-US" sz="4800" dirty="0" smtClean="0"/>
              <a:t>公衆衛生＋医療管理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6968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95548" y="515389"/>
            <a:ext cx="71096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事業の省力化③</a:t>
            </a:r>
            <a:endParaRPr kumimoji="1" lang="en-US" altLang="ja-JP" sz="6000" dirty="0" smtClean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r>
              <a:rPr lang="ja-JP" altLang="en-US" sz="6000" dirty="0" smtClean="0"/>
              <a:t>　ネット会議の利用</a:t>
            </a:r>
            <a:endParaRPr kumimoji="1" lang="en-US" altLang="ja-JP" sz="6000" dirty="0" smtClean="0"/>
          </a:p>
        </p:txBody>
      </p:sp>
    </p:spTree>
    <p:extLst>
      <p:ext uri="{BB962C8B-B14F-4D97-AF65-F5344CB8AC3E}">
        <p14:creationId xmlns:p14="http://schemas.microsoft.com/office/powerpoint/2010/main" val="6968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62298" y="448888"/>
            <a:ext cx="987962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患者から岩見沢歯科医師会へ（年数件発生）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　○希望以外の治療をされた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　○充填結果が気に入らない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　○義歯作成したが合わない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　○拡大矯正後の後遺症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　○待ち時間が長く夜遅くまでかかる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　○矯正後の治療結果に納得がいかない</a:t>
            </a:r>
            <a:endParaRPr kumimoji="1" lang="en-US" altLang="ja-JP" sz="3600" dirty="0" smtClean="0"/>
          </a:p>
          <a:p>
            <a:endParaRPr lang="en-US" altLang="ja-JP" sz="3600" dirty="0" smtClean="0"/>
          </a:p>
          <a:p>
            <a:r>
              <a:rPr kumimoji="1" lang="ja-JP" altLang="en-US" sz="3600" dirty="0" smtClean="0"/>
              <a:t>会員からの相談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　○治療中の疼痛についての理不尽なクレーム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にどう対処したらよいか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358828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79666" y="1197034"/>
            <a:ext cx="864852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/>
              <a:t>事業の省力化④</a:t>
            </a:r>
            <a:endParaRPr kumimoji="1" lang="en-US" altLang="ja-JP" sz="6000" dirty="0" smtClean="0"/>
          </a:p>
          <a:p>
            <a:endParaRPr kumimoji="1" lang="en-US" altLang="ja-JP" sz="1200" dirty="0" smtClean="0"/>
          </a:p>
          <a:p>
            <a:endParaRPr lang="en-US" altLang="ja-JP" sz="1200" dirty="0" smtClean="0"/>
          </a:p>
          <a:p>
            <a:r>
              <a:rPr lang="en-US" altLang="ja-JP" sz="6000" dirty="0" smtClean="0"/>
              <a:t>『</a:t>
            </a:r>
            <a:r>
              <a:rPr lang="ja-JP" altLang="en-US" sz="6000" dirty="0" smtClean="0"/>
              <a:t>ケアカフェ</a:t>
            </a:r>
            <a:r>
              <a:rPr lang="en-US" altLang="ja-JP" sz="6000" dirty="0" smtClean="0"/>
              <a:t>』</a:t>
            </a:r>
            <a:r>
              <a:rPr lang="ja-JP" altLang="en-US" sz="6000" dirty="0" err="1" smtClean="0"/>
              <a:t>への</a:t>
            </a:r>
            <a:r>
              <a:rPr lang="ja-JP" altLang="en-US" sz="6000" dirty="0" smtClean="0"/>
              <a:t>参加</a:t>
            </a:r>
            <a:endParaRPr lang="en-US" altLang="ja-JP" sz="6000" dirty="0" smtClean="0"/>
          </a:p>
          <a:p>
            <a:r>
              <a:rPr lang="ja-JP" altLang="en-US" sz="6000" dirty="0"/>
              <a:t>　</a:t>
            </a:r>
            <a:r>
              <a:rPr lang="ja-JP" altLang="en-US" sz="6000" dirty="0" smtClean="0"/>
              <a:t>　　　　↓</a:t>
            </a:r>
            <a:endParaRPr lang="en-US" altLang="ja-JP" sz="6000" dirty="0" smtClean="0"/>
          </a:p>
          <a:p>
            <a:endParaRPr lang="en-US" altLang="ja-JP" sz="1600" dirty="0" smtClean="0"/>
          </a:p>
          <a:p>
            <a:r>
              <a:rPr kumimoji="1" lang="ja-JP" altLang="en-US" sz="6000" dirty="0" smtClean="0"/>
              <a:t>　　多職種連携が楽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3438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78676" y="450340"/>
            <a:ext cx="8648521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 smtClean="0"/>
              <a:t>役員報酬の付与について</a:t>
            </a:r>
            <a:endParaRPr lang="en-US" altLang="ja-JP" sz="6000" dirty="0" smtClean="0"/>
          </a:p>
          <a:p>
            <a:endParaRPr lang="en-US" altLang="ja-JP" sz="1200" dirty="0"/>
          </a:p>
          <a:p>
            <a:r>
              <a:rPr lang="en-US" altLang="ja-JP" sz="6000" dirty="0" smtClean="0"/>
              <a:t>28</a:t>
            </a:r>
            <a:r>
              <a:rPr lang="ja-JP" altLang="en-US" sz="6000" dirty="0" smtClean="0"/>
              <a:t>年</a:t>
            </a:r>
            <a:r>
              <a:rPr lang="en-US" altLang="ja-JP" sz="6000" dirty="0" smtClean="0"/>
              <a:t>7</a:t>
            </a:r>
            <a:r>
              <a:rPr lang="ja-JP" altLang="en-US" sz="6000" dirty="0" smtClean="0"/>
              <a:t>月～</a:t>
            </a:r>
            <a:r>
              <a:rPr lang="ja-JP" altLang="en-US" sz="6000" dirty="0"/>
              <a:t> </a:t>
            </a:r>
            <a:r>
              <a:rPr lang="ja-JP" altLang="en-US" sz="6000" dirty="0" smtClean="0"/>
              <a:t>委員会の開催</a:t>
            </a:r>
            <a:endParaRPr lang="en-US" altLang="ja-JP" sz="6000" dirty="0"/>
          </a:p>
          <a:p>
            <a:r>
              <a:rPr lang="ja-JP" altLang="en-US" sz="6000" dirty="0" smtClean="0"/>
              <a:t>　　　　　↓</a:t>
            </a:r>
            <a:endParaRPr lang="en-US" altLang="ja-JP" sz="2400" dirty="0" smtClean="0"/>
          </a:p>
          <a:p>
            <a:r>
              <a:rPr kumimoji="1" lang="ja-JP" altLang="en-US" sz="6000" dirty="0" smtClean="0"/>
              <a:t>　　　理事会で承認</a:t>
            </a:r>
            <a:endParaRPr kumimoji="1" lang="en-US" altLang="ja-JP" sz="6000" dirty="0" smtClean="0"/>
          </a:p>
          <a:p>
            <a:r>
              <a:rPr lang="ja-JP" altLang="en-US" sz="6000" dirty="0" smtClean="0"/>
              <a:t>　　　　　↓</a:t>
            </a:r>
            <a:endParaRPr kumimoji="1" lang="en-US" altLang="ja-JP" sz="6000" dirty="0" smtClean="0"/>
          </a:p>
          <a:p>
            <a:r>
              <a:rPr kumimoji="1" lang="ja-JP" altLang="en-US" sz="6000" dirty="0" smtClean="0"/>
              <a:t>　</a:t>
            </a:r>
            <a:r>
              <a:rPr kumimoji="1" lang="en-US" altLang="ja-JP" sz="6000" dirty="0" smtClean="0"/>
              <a:t>29</a:t>
            </a:r>
            <a:r>
              <a:rPr kumimoji="1" lang="ja-JP" altLang="en-US" sz="6000" dirty="0" smtClean="0"/>
              <a:t>年</a:t>
            </a:r>
            <a:r>
              <a:rPr kumimoji="1" lang="en-US" altLang="ja-JP" sz="6000" dirty="0" smtClean="0"/>
              <a:t>3</a:t>
            </a:r>
            <a:r>
              <a:rPr kumimoji="1" lang="ja-JP" altLang="en-US" sz="6000" dirty="0" smtClean="0"/>
              <a:t>月総会に諮る</a:t>
            </a:r>
            <a:endParaRPr kumimoji="1" lang="en-US" altLang="ja-JP" sz="60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31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45673" y="997535"/>
            <a:ext cx="9187130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～ 将来の見通し ～</a:t>
            </a:r>
            <a:endParaRPr kumimoji="1" lang="en-US" altLang="ja-JP" sz="5400" dirty="0" smtClean="0"/>
          </a:p>
          <a:p>
            <a:endParaRPr kumimoji="1" lang="en-US" altLang="ja-JP" sz="2400" dirty="0" smtClean="0"/>
          </a:p>
          <a:p>
            <a:r>
              <a:rPr lang="ja-JP" altLang="en-US" sz="5400" dirty="0" smtClean="0"/>
              <a:t>事業の省力化＆事業費削減</a:t>
            </a:r>
            <a:endParaRPr lang="en-US" altLang="ja-JP" sz="5400" dirty="0" smtClean="0"/>
          </a:p>
          <a:p>
            <a:r>
              <a:rPr kumimoji="1" lang="ja-JP" altLang="en-US" sz="5400" dirty="0"/>
              <a:t>役員</a:t>
            </a:r>
            <a:r>
              <a:rPr kumimoji="1" lang="ja-JP" altLang="en-US" sz="5400" dirty="0" smtClean="0"/>
              <a:t>報酬の引き上げ</a:t>
            </a:r>
            <a:endParaRPr kumimoji="1" lang="en-US" altLang="ja-JP" sz="5400" dirty="0" smtClean="0"/>
          </a:p>
          <a:p>
            <a:r>
              <a:rPr lang="ja-JP" altLang="en-US" sz="5400" dirty="0" smtClean="0"/>
              <a:t>終身会員資格年齢の引き上げ</a:t>
            </a:r>
            <a:endParaRPr lang="en-US" altLang="ja-JP" sz="5400" dirty="0" smtClean="0"/>
          </a:p>
          <a:p>
            <a:r>
              <a:rPr lang="ja-JP" altLang="en-US" sz="5400" dirty="0" smtClean="0"/>
              <a:t>会員 年会費の値上げ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9366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80051" y="785245"/>
            <a:ext cx="582723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岩見沢歯科医師会</a:t>
            </a:r>
            <a:r>
              <a:rPr kumimoji="1" lang="ja-JP" altLang="en-US" sz="4000" dirty="0" smtClean="0"/>
              <a:t>の</a:t>
            </a:r>
            <a:r>
              <a:rPr lang="ja-JP" altLang="en-US" sz="4000" dirty="0"/>
              <a:t>対応</a:t>
            </a:r>
            <a:endParaRPr kumimoji="1" lang="en-US" altLang="ja-JP" sz="4000" dirty="0" smtClean="0"/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　①患者</a:t>
            </a:r>
            <a:r>
              <a:rPr lang="ja-JP" altLang="en-US" sz="4000" dirty="0" smtClean="0"/>
              <a:t>→</a:t>
            </a:r>
            <a:r>
              <a:rPr lang="ja-JP" altLang="en-US" sz="4000" dirty="0" smtClean="0"/>
              <a:t>事務局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r>
              <a:rPr lang="ja-JP" altLang="en-US" sz="4000" dirty="0" smtClean="0"/>
              <a:t>概ねここで終了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2041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80051" y="785245"/>
            <a:ext cx="787908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岩見沢歯科医師会</a:t>
            </a:r>
            <a:r>
              <a:rPr kumimoji="1" lang="ja-JP" altLang="en-US" sz="4000" dirty="0" smtClean="0"/>
              <a:t>の</a:t>
            </a:r>
            <a:r>
              <a:rPr lang="ja-JP" altLang="en-US" sz="4000" dirty="0"/>
              <a:t>対応</a:t>
            </a:r>
            <a:endParaRPr kumimoji="1" lang="en-US" altLang="ja-JP" sz="4000" dirty="0" smtClean="0"/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　②患者または会員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</a:t>
            </a:r>
            <a:r>
              <a:rPr lang="ja-JP" altLang="en-US" sz="4000" dirty="0" smtClean="0"/>
              <a:t>→事務局→三役・医療管理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場合により→道歯へ相談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1065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80051" y="785245"/>
            <a:ext cx="634019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岩見沢歯科医師会</a:t>
            </a:r>
            <a:r>
              <a:rPr kumimoji="1" lang="ja-JP" altLang="en-US" sz="4000" dirty="0" smtClean="0"/>
              <a:t>の</a:t>
            </a:r>
            <a:r>
              <a:rPr lang="ja-JP" altLang="en-US" sz="4000" dirty="0"/>
              <a:t>対応</a:t>
            </a:r>
            <a:endParaRPr kumimoji="1" lang="en-US" altLang="ja-JP" sz="4000" dirty="0" smtClean="0"/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　③患者→道歯→事務局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　</a:t>
            </a:r>
            <a:r>
              <a:rPr lang="ja-JP" altLang="en-US" sz="4000" dirty="0" smtClean="0"/>
              <a:t>→三役・医療管理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</a:t>
            </a:r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6476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80051" y="785245"/>
            <a:ext cx="890500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ここ</a:t>
            </a:r>
            <a:r>
              <a:rPr lang="ja-JP" altLang="en-US" sz="4000" dirty="0" smtClean="0"/>
              <a:t>で問題が発覚</a:t>
            </a:r>
            <a:endParaRPr lang="en-US" altLang="ja-JP" sz="4000" dirty="0" smtClean="0"/>
          </a:p>
          <a:p>
            <a:r>
              <a:rPr lang="ja-JP" altLang="en-US" sz="4000" dirty="0" smtClean="0"/>
              <a:t>　</a:t>
            </a:r>
            <a:endParaRPr lang="en-US" altLang="ja-JP" sz="4000" dirty="0" smtClean="0"/>
          </a:p>
          <a:p>
            <a:r>
              <a:rPr lang="ja-JP" altLang="en-US" sz="4000" dirty="0" smtClean="0"/>
              <a:t>保険に加入していない会員が</a:t>
            </a:r>
            <a:endParaRPr lang="en-US" altLang="ja-JP" sz="4000" dirty="0" smtClean="0"/>
          </a:p>
          <a:p>
            <a:r>
              <a:rPr lang="ja-JP" altLang="en-US" sz="4000" dirty="0" smtClean="0"/>
              <a:t>　　　　　　　　　　相当数いる</a:t>
            </a:r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59393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10829" y="1383761"/>
            <a:ext cx="736611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落ち度がなくとも</a:t>
            </a:r>
            <a:endParaRPr lang="en-US" altLang="ja-JP" sz="4000" dirty="0" smtClean="0"/>
          </a:p>
          <a:p>
            <a:r>
              <a:rPr lang="ja-JP" altLang="en-US" sz="4000" dirty="0" smtClean="0"/>
              <a:t>クレームを受ける場合がある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　　　↓</a:t>
            </a:r>
            <a:endParaRPr lang="en-US" altLang="ja-JP" sz="4000" dirty="0" smtClean="0"/>
          </a:p>
          <a:p>
            <a:r>
              <a:rPr lang="ja-JP" altLang="en-US" sz="4000" dirty="0" smtClean="0"/>
              <a:t>保険に加入していない会員は</a:t>
            </a:r>
            <a:endParaRPr lang="en-US" altLang="ja-JP" sz="4000" dirty="0" smtClean="0"/>
          </a:p>
          <a:p>
            <a:r>
              <a:rPr lang="ja-JP" altLang="en-US" sz="4000" dirty="0" smtClean="0"/>
              <a:t>　自費で弁護費用を負担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　　　とアナウンス</a:t>
            </a:r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28450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12066" y="1404235"/>
            <a:ext cx="736611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問題点</a:t>
            </a:r>
            <a:endParaRPr lang="en-US" altLang="ja-JP" sz="4000" dirty="0" smtClean="0"/>
          </a:p>
          <a:p>
            <a:endParaRPr lang="en-US" altLang="ja-JP" sz="4000" dirty="0" smtClean="0"/>
          </a:p>
          <a:p>
            <a:r>
              <a:rPr lang="ja-JP" altLang="en-US" sz="4000" dirty="0" smtClean="0"/>
              <a:t>未加入</a:t>
            </a:r>
            <a:r>
              <a:rPr lang="ja-JP" altLang="en-US" sz="4000" dirty="0" smtClean="0"/>
              <a:t>会員に</a:t>
            </a:r>
            <a:r>
              <a:rPr lang="ja-JP" altLang="en-US" sz="4000" dirty="0" smtClean="0"/>
              <a:t>加入を促したいが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　　　　　　把握できない</a:t>
            </a:r>
            <a:endParaRPr lang="en-US" altLang="ja-JP" sz="4000" dirty="0" smtClean="0"/>
          </a:p>
          <a:p>
            <a:r>
              <a:rPr lang="ja-JP" altLang="en-US" sz="4000" dirty="0"/>
              <a:t>　</a:t>
            </a:r>
            <a:r>
              <a:rPr lang="ja-JP" altLang="en-US" sz="4000" dirty="0" smtClean="0"/>
              <a:t>　</a:t>
            </a:r>
            <a:endParaRPr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55714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08100" y="1389063"/>
            <a:ext cx="10502900" cy="1455737"/>
          </a:xfrm>
        </p:spPr>
        <p:txBody>
          <a:bodyPr>
            <a:noAutofit/>
          </a:bodyPr>
          <a:lstStyle/>
          <a:p>
            <a:r>
              <a:rPr lang="ja-JP" altLang="en-US" sz="7200" dirty="0" smtClean="0"/>
              <a:t>高齢化対策について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200900" y="5321300"/>
            <a:ext cx="3721100" cy="584200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岩見沢歯科医師会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294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306</TotalTime>
  <Words>186</Words>
  <Application>Microsoft Office PowerPoint</Application>
  <PresentationFormat>ユーザー設定</PresentationFormat>
  <Paragraphs>122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ウィスプ</vt:lpstr>
      <vt:lpstr>クレーム対策について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高齢化対策について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高齢化対策について</dc:title>
  <dc:creator>久恒泰宏</dc:creator>
  <cp:lastModifiedBy>hisatsune kaede</cp:lastModifiedBy>
  <cp:revision>18</cp:revision>
  <dcterms:created xsi:type="dcterms:W3CDTF">2016-01-30T05:07:19Z</dcterms:created>
  <dcterms:modified xsi:type="dcterms:W3CDTF">2016-01-31T06:37:59Z</dcterms:modified>
</cp:coreProperties>
</file>