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6C5729-3B9D-47A0-910F-E9047D4A0478}" type="doc">
      <dgm:prSet loTypeId="urn:diagrams.loki3.com/VaryingWidthList+Icon" loCatId="list" qsTypeId="urn:microsoft.com/office/officeart/2005/8/quickstyle/simple1" qsCatId="simple" csTypeId="urn:microsoft.com/office/officeart/2005/8/colors/accent1_2" csCatId="accent1" phldr="1"/>
      <dgm:spPr/>
    </dgm:pt>
    <dgm:pt modelId="{F472D237-F864-4F81-9020-FDB569ABA7B2}">
      <dgm:prSet phldrT="[テキスト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kumimoji="1" lang="ja-JP" altLang="en-US" sz="1200" dirty="0" smtClean="0">
              <a:solidFill>
                <a:srgbClr val="002060"/>
              </a:solidFill>
            </a:rPr>
            <a:t>訪問歯科治療の主な内容</a:t>
          </a:r>
          <a:endParaRPr kumimoji="1" lang="ja-JP" altLang="en-US" sz="1200" dirty="0">
            <a:solidFill>
              <a:srgbClr val="002060"/>
            </a:solidFill>
          </a:endParaRPr>
        </a:p>
      </dgm:t>
    </dgm:pt>
    <dgm:pt modelId="{4E1CDBAC-E69C-407E-95CB-CACA3D6C28E7}" type="parTrans" cxnId="{743956BF-3C63-4796-A4DA-FF450DF1A541}">
      <dgm:prSet/>
      <dgm:spPr/>
      <dgm:t>
        <a:bodyPr/>
        <a:lstStyle/>
        <a:p>
          <a:endParaRPr kumimoji="1" lang="ja-JP" altLang="en-US"/>
        </a:p>
      </dgm:t>
    </dgm:pt>
    <dgm:pt modelId="{63DE69E9-681F-4E97-9263-65F5EBEB7B69}" type="sibTrans" cxnId="{743956BF-3C63-4796-A4DA-FF450DF1A541}">
      <dgm:prSet/>
      <dgm:spPr/>
      <dgm:t>
        <a:bodyPr/>
        <a:lstStyle/>
        <a:p>
          <a:endParaRPr kumimoji="1" lang="ja-JP" altLang="en-US"/>
        </a:p>
      </dgm:t>
    </dgm:pt>
    <dgm:pt modelId="{5CBBA0C1-7370-42C9-BF04-E77E45E2D2F0}">
      <dgm:prSet phldrT="[テキスト]" custT="1"/>
      <dgm:spPr/>
      <dgm:t>
        <a:bodyPr/>
        <a:lstStyle/>
        <a:p>
          <a:r>
            <a:rPr kumimoji="1" lang="ja-JP" altLang="en-US" sz="1200" dirty="0" smtClean="0"/>
            <a:t>むし歯や歯周病の治療・予防</a:t>
          </a:r>
          <a:endParaRPr kumimoji="1" lang="ja-JP" altLang="en-US" sz="1200" dirty="0"/>
        </a:p>
      </dgm:t>
    </dgm:pt>
    <dgm:pt modelId="{20DCEA54-575D-4181-9ACB-0E1A67C382F6}" type="parTrans" cxnId="{9B6647DF-F7AB-40A2-A8B5-BCA8912CD040}">
      <dgm:prSet/>
      <dgm:spPr/>
      <dgm:t>
        <a:bodyPr/>
        <a:lstStyle/>
        <a:p>
          <a:endParaRPr kumimoji="1" lang="ja-JP" altLang="en-US"/>
        </a:p>
      </dgm:t>
    </dgm:pt>
    <dgm:pt modelId="{18BB9B62-5064-45A1-9443-F6C946584B20}" type="sibTrans" cxnId="{9B6647DF-F7AB-40A2-A8B5-BCA8912CD040}">
      <dgm:prSet/>
      <dgm:spPr/>
      <dgm:t>
        <a:bodyPr/>
        <a:lstStyle/>
        <a:p>
          <a:endParaRPr kumimoji="1" lang="ja-JP" altLang="en-US"/>
        </a:p>
      </dgm:t>
    </dgm:pt>
    <dgm:pt modelId="{606A7031-60F0-4AC6-BDCA-719BF7BEA148}">
      <dgm:prSet phldrT="[テキスト]"/>
      <dgm:spPr/>
      <dgm:t>
        <a:bodyPr/>
        <a:lstStyle/>
        <a:p>
          <a:r>
            <a:rPr kumimoji="1" lang="ja-JP" altLang="en-US" dirty="0" smtClean="0"/>
            <a:t>入れ歯の作製、修理や調整</a:t>
          </a:r>
          <a:endParaRPr kumimoji="1" lang="ja-JP" altLang="en-US" dirty="0"/>
        </a:p>
      </dgm:t>
    </dgm:pt>
    <dgm:pt modelId="{D2F464C3-0AB2-47BF-80BB-9FCAA821867E}" type="parTrans" cxnId="{910673B4-3E3A-401A-B8F9-04213FA58143}">
      <dgm:prSet/>
      <dgm:spPr/>
      <dgm:t>
        <a:bodyPr/>
        <a:lstStyle/>
        <a:p>
          <a:endParaRPr kumimoji="1" lang="ja-JP" altLang="en-US"/>
        </a:p>
      </dgm:t>
    </dgm:pt>
    <dgm:pt modelId="{B90249B8-E075-42F7-80AF-C217C897C8A3}" type="sibTrans" cxnId="{910673B4-3E3A-401A-B8F9-04213FA58143}">
      <dgm:prSet/>
      <dgm:spPr/>
      <dgm:t>
        <a:bodyPr/>
        <a:lstStyle/>
        <a:p>
          <a:endParaRPr kumimoji="1" lang="ja-JP" altLang="en-US"/>
        </a:p>
      </dgm:t>
    </dgm:pt>
    <dgm:pt modelId="{2A51A8CD-023F-461C-B3A6-E4E54BFA35BA}">
      <dgm:prSet phldrT="[テキスト]"/>
      <dgm:spPr/>
      <dgm:t>
        <a:bodyPr/>
        <a:lstStyle/>
        <a:p>
          <a:r>
            <a:rPr kumimoji="1" lang="ja-JP" altLang="en-US" dirty="0" smtClean="0"/>
            <a:t>口腔ケアで感染症や誤嚥性肺炎の予防</a:t>
          </a:r>
          <a:endParaRPr kumimoji="1" lang="ja-JP" altLang="en-US" dirty="0"/>
        </a:p>
      </dgm:t>
    </dgm:pt>
    <dgm:pt modelId="{BEA14813-7C4D-48D7-8849-7EA1AC482B8B}" type="parTrans" cxnId="{C72305B6-D155-49E3-9E14-85A07B102EFA}">
      <dgm:prSet/>
      <dgm:spPr/>
      <dgm:t>
        <a:bodyPr/>
        <a:lstStyle/>
        <a:p>
          <a:endParaRPr kumimoji="1" lang="ja-JP" altLang="en-US"/>
        </a:p>
      </dgm:t>
    </dgm:pt>
    <dgm:pt modelId="{200C0776-723A-4899-B5DE-11764E9B5ECD}" type="sibTrans" cxnId="{C72305B6-D155-49E3-9E14-85A07B102EFA}">
      <dgm:prSet/>
      <dgm:spPr/>
      <dgm:t>
        <a:bodyPr/>
        <a:lstStyle/>
        <a:p>
          <a:endParaRPr kumimoji="1" lang="ja-JP" altLang="en-US"/>
        </a:p>
      </dgm:t>
    </dgm:pt>
    <dgm:pt modelId="{52E144FF-0C5E-4CB8-A9FB-93952632A2A7}">
      <dgm:prSet phldrT="[テキスト]"/>
      <dgm:spPr/>
      <dgm:t>
        <a:bodyPr/>
        <a:lstStyle/>
        <a:p>
          <a:r>
            <a:rPr kumimoji="1" lang="ja-JP" altLang="en-US" dirty="0" smtClean="0"/>
            <a:t>摂食嚥下障害のリハビリテーション</a:t>
          </a:r>
          <a:endParaRPr kumimoji="1" lang="ja-JP" altLang="en-US" dirty="0"/>
        </a:p>
      </dgm:t>
    </dgm:pt>
    <dgm:pt modelId="{1F0F19C6-C28B-445C-8FE5-45D8BC7C3C33}" type="parTrans" cxnId="{D3889789-15FC-4C77-B370-F4B2DDE5D55C}">
      <dgm:prSet/>
      <dgm:spPr/>
      <dgm:t>
        <a:bodyPr/>
        <a:lstStyle/>
        <a:p>
          <a:endParaRPr kumimoji="1" lang="ja-JP" altLang="en-US"/>
        </a:p>
      </dgm:t>
    </dgm:pt>
    <dgm:pt modelId="{B822B67A-2C90-434D-A523-9A86224933A3}" type="sibTrans" cxnId="{D3889789-15FC-4C77-B370-F4B2DDE5D55C}">
      <dgm:prSet/>
      <dgm:spPr/>
      <dgm:t>
        <a:bodyPr/>
        <a:lstStyle/>
        <a:p>
          <a:endParaRPr kumimoji="1" lang="ja-JP" altLang="en-US"/>
        </a:p>
      </dgm:t>
    </dgm:pt>
    <dgm:pt modelId="{4440DAFA-395D-4F02-80D7-3392E146537F}">
      <dgm:prSet phldrT="[テキスト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kumimoji="1" lang="ja-JP" altLang="en-US" dirty="0" smtClean="0">
              <a:solidFill>
                <a:srgbClr val="002060"/>
              </a:solidFill>
            </a:rPr>
            <a:t>申し込み方法</a:t>
          </a:r>
          <a:endParaRPr kumimoji="1" lang="ja-JP" altLang="en-US" dirty="0">
            <a:solidFill>
              <a:srgbClr val="002060"/>
            </a:solidFill>
          </a:endParaRPr>
        </a:p>
      </dgm:t>
    </dgm:pt>
    <dgm:pt modelId="{8A75F50F-4E0C-44E9-B726-5F0029062342}" type="parTrans" cxnId="{4C7255AB-E457-4A33-872A-306E629310F7}">
      <dgm:prSet/>
      <dgm:spPr/>
      <dgm:t>
        <a:bodyPr/>
        <a:lstStyle/>
        <a:p>
          <a:endParaRPr kumimoji="1" lang="ja-JP" altLang="en-US"/>
        </a:p>
      </dgm:t>
    </dgm:pt>
    <dgm:pt modelId="{E8508DCF-D972-4D6A-BFAC-F53020DE3999}" type="sibTrans" cxnId="{4C7255AB-E457-4A33-872A-306E629310F7}">
      <dgm:prSet/>
      <dgm:spPr/>
      <dgm:t>
        <a:bodyPr/>
        <a:lstStyle/>
        <a:p>
          <a:endParaRPr kumimoji="1" lang="ja-JP" altLang="en-US"/>
        </a:p>
      </dgm:t>
    </dgm:pt>
    <dgm:pt modelId="{B9BF2090-6D81-4135-8E39-B1A27103B6BA}">
      <dgm:prSet phldrT="[テキスト]"/>
      <dgm:spPr/>
      <dgm:t>
        <a:bodyPr anchor="ctr" anchorCtr="0"/>
        <a:lstStyle/>
        <a:p>
          <a:r>
            <a:rPr kumimoji="1" lang="ja-JP" altLang="en-US" dirty="0" smtClean="0"/>
            <a:t>担当のケアマネージャーにご相談ください。　　対象者となった場合、ケアマネージャーから岩見沢歯科医師会へ申し込みの連絡が入ります。その後担当歯科医院よりご家族もしくは担当ケアマネージャーに連絡が入ります。</a:t>
          </a:r>
          <a:endParaRPr kumimoji="1" lang="ja-JP" altLang="en-US" dirty="0"/>
        </a:p>
      </dgm:t>
    </dgm:pt>
    <dgm:pt modelId="{818CDE5F-CF3B-4633-8380-4E478933D9CB}" type="parTrans" cxnId="{4EA68001-C9D4-46CB-A3F9-EEB1152C47C6}">
      <dgm:prSet/>
      <dgm:spPr/>
      <dgm:t>
        <a:bodyPr/>
        <a:lstStyle/>
        <a:p>
          <a:endParaRPr kumimoji="1" lang="ja-JP" altLang="en-US"/>
        </a:p>
      </dgm:t>
    </dgm:pt>
    <dgm:pt modelId="{738AA384-F2CB-450F-B8B3-E9EA9D876350}" type="sibTrans" cxnId="{4EA68001-C9D4-46CB-A3F9-EEB1152C47C6}">
      <dgm:prSet/>
      <dgm:spPr/>
      <dgm:t>
        <a:bodyPr/>
        <a:lstStyle/>
        <a:p>
          <a:endParaRPr kumimoji="1" lang="ja-JP" altLang="en-US"/>
        </a:p>
      </dgm:t>
    </dgm:pt>
    <dgm:pt modelId="{E1626172-AEFE-4709-B8ED-C95A2EA494AB}" type="pres">
      <dgm:prSet presAssocID="{9A6C5729-3B9D-47A0-910F-E9047D4A0478}" presName="Name0" presStyleCnt="0">
        <dgm:presLayoutVars>
          <dgm:resizeHandles/>
        </dgm:presLayoutVars>
      </dgm:prSet>
      <dgm:spPr/>
    </dgm:pt>
    <dgm:pt modelId="{705681AA-7049-4E71-B64F-6EC992081093}" type="pres">
      <dgm:prSet presAssocID="{F472D237-F864-4F81-9020-FDB569ABA7B2}" presName="text" presStyleLbl="node1" presStyleIdx="0" presStyleCnt="7" custScaleX="543239" custScaleY="2890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2EA19E7-2D98-4192-84BA-4C55B2B12655}" type="pres">
      <dgm:prSet presAssocID="{63DE69E9-681F-4E97-9263-65F5EBEB7B69}" presName="space" presStyleCnt="0"/>
      <dgm:spPr/>
    </dgm:pt>
    <dgm:pt modelId="{3847A3C3-379A-4A6C-BA9A-F4452C08EBCC}" type="pres">
      <dgm:prSet presAssocID="{5CBBA0C1-7370-42C9-BF04-E77E45E2D2F0}" presName="text" presStyleLbl="node1" presStyleIdx="1" presStyleCnt="7" custScaleX="543238" custScaleY="2807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12DF446-A5E6-4824-B8E7-D9C612A83AE1}" type="pres">
      <dgm:prSet presAssocID="{18BB9B62-5064-45A1-9443-F6C946584B20}" presName="space" presStyleCnt="0"/>
      <dgm:spPr/>
    </dgm:pt>
    <dgm:pt modelId="{85DDD660-03CC-45D0-A156-8C40239A42D6}" type="pres">
      <dgm:prSet presAssocID="{606A7031-60F0-4AC6-BDCA-719BF7BEA148}" presName="text" presStyleLbl="node1" presStyleIdx="2" presStyleCnt="7" custScaleX="543239" custScaleY="2104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7A156C7-7C5B-428E-9A10-B47B256CE009}" type="pres">
      <dgm:prSet presAssocID="{B90249B8-E075-42F7-80AF-C217C897C8A3}" presName="space" presStyleCnt="0"/>
      <dgm:spPr/>
    </dgm:pt>
    <dgm:pt modelId="{73B3AF7E-BFF0-48BF-A61B-0311C3F2F83B}" type="pres">
      <dgm:prSet presAssocID="{2A51A8CD-023F-461C-B3A6-E4E54BFA35BA}" presName="text" presStyleLbl="node1" presStyleIdx="3" presStyleCnt="7" custScaleX="528959" custScaleY="2263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73D0630-4B7C-4F56-8D02-4973451E61F7}" type="pres">
      <dgm:prSet presAssocID="{200C0776-723A-4899-B5DE-11764E9B5ECD}" presName="space" presStyleCnt="0"/>
      <dgm:spPr/>
    </dgm:pt>
    <dgm:pt modelId="{2D8E81C2-4767-41B4-B98F-CBCB2AA83269}" type="pres">
      <dgm:prSet presAssocID="{52E144FF-0C5E-4CB8-A9FB-93952632A2A7}" presName="text" presStyleLbl="node1" presStyleIdx="4" presStyleCnt="7" custScaleX="424922" custScaleY="2376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3F578FA-AE01-4ACD-A153-238D54080725}" type="pres">
      <dgm:prSet presAssocID="{B822B67A-2C90-434D-A523-9A86224933A3}" presName="space" presStyleCnt="0"/>
      <dgm:spPr/>
    </dgm:pt>
    <dgm:pt modelId="{057DC78E-CC91-4EF3-BB07-9B3568CB5B4F}" type="pres">
      <dgm:prSet presAssocID="{4440DAFA-395D-4F02-80D7-3392E146537F}" presName="text" presStyleLbl="node1" presStyleIdx="5" presStyleCnt="7" custScaleX="224900" custScaleY="3114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0031FC8-6A7F-4E76-95E4-1D63D55878D6}" type="pres">
      <dgm:prSet presAssocID="{E8508DCF-D972-4D6A-BFAC-F53020DE3999}" presName="space" presStyleCnt="0"/>
      <dgm:spPr/>
    </dgm:pt>
    <dgm:pt modelId="{9BA32516-77C5-4B93-9AEB-F9C81D0012F7}" type="pres">
      <dgm:prSet presAssocID="{B9BF2090-6D81-4135-8E39-B1A27103B6BA}" presName="text" presStyleLbl="node1" presStyleIdx="6" presStyleCnt="7" custScaleX="12589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4EA68001-C9D4-46CB-A3F9-EEB1152C47C6}" srcId="{9A6C5729-3B9D-47A0-910F-E9047D4A0478}" destId="{B9BF2090-6D81-4135-8E39-B1A27103B6BA}" srcOrd="6" destOrd="0" parTransId="{818CDE5F-CF3B-4633-8380-4E478933D9CB}" sibTransId="{738AA384-F2CB-450F-B8B3-E9EA9D876350}"/>
    <dgm:cxn modelId="{743956BF-3C63-4796-A4DA-FF450DF1A541}" srcId="{9A6C5729-3B9D-47A0-910F-E9047D4A0478}" destId="{F472D237-F864-4F81-9020-FDB569ABA7B2}" srcOrd="0" destOrd="0" parTransId="{4E1CDBAC-E69C-407E-95CB-CACA3D6C28E7}" sibTransId="{63DE69E9-681F-4E97-9263-65F5EBEB7B69}"/>
    <dgm:cxn modelId="{82635C69-A665-428D-98B6-28525FC88FDE}" type="presOf" srcId="{2A51A8CD-023F-461C-B3A6-E4E54BFA35BA}" destId="{73B3AF7E-BFF0-48BF-A61B-0311C3F2F83B}" srcOrd="0" destOrd="0" presId="urn:diagrams.loki3.com/VaryingWidthList+Icon"/>
    <dgm:cxn modelId="{C72305B6-D155-49E3-9E14-85A07B102EFA}" srcId="{9A6C5729-3B9D-47A0-910F-E9047D4A0478}" destId="{2A51A8CD-023F-461C-B3A6-E4E54BFA35BA}" srcOrd="3" destOrd="0" parTransId="{BEA14813-7C4D-48D7-8849-7EA1AC482B8B}" sibTransId="{200C0776-723A-4899-B5DE-11764E9B5ECD}"/>
    <dgm:cxn modelId="{AF2B1476-C29C-4CE5-B694-CB1467B981C3}" type="presOf" srcId="{9A6C5729-3B9D-47A0-910F-E9047D4A0478}" destId="{E1626172-AEFE-4709-B8ED-C95A2EA494AB}" srcOrd="0" destOrd="0" presId="urn:diagrams.loki3.com/VaryingWidthList+Icon"/>
    <dgm:cxn modelId="{A13F3C32-422A-48D9-A96C-B0B1EF7115B2}" type="presOf" srcId="{52E144FF-0C5E-4CB8-A9FB-93952632A2A7}" destId="{2D8E81C2-4767-41B4-B98F-CBCB2AA83269}" srcOrd="0" destOrd="0" presId="urn:diagrams.loki3.com/VaryingWidthList+Icon"/>
    <dgm:cxn modelId="{910673B4-3E3A-401A-B8F9-04213FA58143}" srcId="{9A6C5729-3B9D-47A0-910F-E9047D4A0478}" destId="{606A7031-60F0-4AC6-BDCA-719BF7BEA148}" srcOrd="2" destOrd="0" parTransId="{D2F464C3-0AB2-47BF-80BB-9FCAA821867E}" sibTransId="{B90249B8-E075-42F7-80AF-C217C897C8A3}"/>
    <dgm:cxn modelId="{4C7255AB-E457-4A33-872A-306E629310F7}" srcId="{9A6C5729-3B9D-47A0-910F-E9047D4A0478}" destId="{4440DAFA-395D-4F02-80D7-3392E146537F}" srcOrd="5" destOrd="0" parTransId="{8A75F50F-4E0C-44E9-B726-5F0029062342}" sibTransId="{E8508DCF-D972-4D6A-BFAC-F53020DE3999}"/>
    <dgm:cxn modelId="{6A36ED35-2589-4274-B344-F11AC4316757}" type="presOf" srcId="{5CBBA0C1-7370-42C9-BF04-E77E45E2D2F0}" destId="{3847A3C3-379A-4A6C-BA9A-F4452C08EBCC}" srcOrd="0" destOrd="0" presId="urn:diagrams.loki3.com/VaryingWidthList+Icon"/>
    <dgm:cxn modelId="{9B6647DF-F7AB-40A2-A8B5-BCA8912CD040}" srcId="{9A6C5729-3B9D-47A0-910F-E9047D4A0478}" destId="{5CBBA0C1-7370-42C9-BF04-E77E45E2D2F0}" srcOrd="1" destOrd="0" parTransId="{20DCEA54-575D-4181-9ACB-0E1A67C382F6}" sibTransId="{18BB9B62-5064-45A1-9443-F6C946584B20}"/>
    <dgm:cxn modelId="{D3889789-15FC-4C77-B370-F4B2DDE5D55C}" srcId="{9A6C5729-3B9D-47A0-910F-E9047D4A0478}" destId="{52E144FF-0C5E-4CB8-A9FB-93952632A2A7}" srcOrd="4" destOrd="0" parTransId="{1F0F19C6-C28B-445C-8FE5-45D8BC7C3C33}" sibTransId="{B822B67A-2C90-434D-A523-9A86224933A3}"/>
    <dgm:cxn modelId="{6D820ABE-D2A7-4E91-A99A-7299AEACCCF0}" type="presOf" srcId="{B9BF2090-6D81-4135-8E39-B1A27103B6BA}" destId="{9BA32516-77C5-4B93-9AEB-F9C81D0012F7}" srcOrd="0" destOrd="0" presId="urn:diagrams.loki3.com/VaryingWidthList+Icon"/>
    <dgm:cxn modelId="{167C8266-D102-40C9-9538-D53E2DA0C9CF}" type="presOf" srcId="{4440DAFA-395D-4F02-80D7-3392E146537F}" destId="{057DC78E-CC91-4EF3-BB07-9B3568CB5B4F}" srcOrd="0" destOrd="0" presId="urn:diagrams.loki3.com/VaryingWidthList+Icon"/>
    <dgm:cxn modelId="{D9A0876E-34D4-4347-95A6-9156950200AC}" type="presOf" srcId="{F472D237-F864-4F81-9020-FDB569ABA7B2}" destId="{705681AA-7049-4E71-B64F-6EC992081093}" srcOrd="0" destOrd="0" presId="urn:diagrams.loki3.com/VaryingWidthList+Icon"/>
    <dgm:cxn modelId="{C9DB5AD7-3DE9-4358-B44C-21C56A747A46}" type="presOf" srcId="{606A7031-60F0-4AC6-BDCA-719BF7BEA148}" destId="{85DDD660-03CC-45D0-A156-8C40239A42D6}" srcOrd="0" destOrd="0" presId="urn:diagrams.loki3.com/VaryingWidthList+Icon"/>
    <dgm:cxn modelId="{684CBE96-42A6-4590-B57B-DE77C1C9B5AE}" type="presParOf" srcId="{E1626172-AEFE-4709-B8ED-C95A2EA494AB}" destId="{705681AA-7049-4E71-B64F-6EC992081093}" srcOrd="0" destOrd="0" presId="urn:diagrams.loki3.com/VaryingWidthList+Icon"/>
    <dgm:cxn modelId="{3915ED66-DBA1-4A15-9F53-416115FEC4C8}" type="presParOf" srcId="{E1626172-AEFE-4709-B8ED-C95A2EA494AB}" destId="{82EA19E7-2D98-4192-84BA-4C55B2B12655}" srcOrd="1" destOrd="0" presId="urn:diagrams.loki3.com/VaryingWidthList+Icon"/>
    <dgm:cxn modelId="{1D092634-9721-453E-9951-713F3D82DB5B}" type="presParOf" srcId="{E1626172-AEFE-4709-B8ED-C95A2EA494AB}" destId="{3847A3C3-379A-4A6C-BA9A-F4452C08EBCC}" srcOrd="2" destOrd="0" presId="urn:diagrams.loki3.com/VaryingWidthList+Icon"/>
    <dgm:cxn modelId="{306AAE64-1DAA-4ABE-B13C-EDADCA05FE04}" type="presParOf" srcId="{E1626172-AEFE-4709-B8ED-C95A2EA494AB}" destId="{C12DF446-A5E6-4824-B8E7-D9C612A83AE1}" srcOrd="3" destOrd="0" presId="urn:diagrams.loki3.com/VaryingWidthList+Icon"/>
    <dgm:cxn modelId="{67B57828-F76E-4341-A0B5-A96E57AADD83}" type="presParOf" srcId="{E1626172-AEFE-4709-B8ED-C95A2EA494AB}" destId="{85DDD660-03CC-45D0-A156-8C40239A42D6}" srcOrd="4" destOrd="0" presId="urn:diagrams.loki3.com/VaryingWidthList+Icon"/>
    <dgm:cxn modelId="{5B973D42-1ADA-422C-8A3D-770BCC996CB5}" type="presParOf" srcId="{E1626172-AEFE-4709-B8ED-C95A2EA494AB}" destId="{A7A156C7-7C5B-428E-9A10-B47B256CE009}" srcOrd="5" destOrd="0" presId="urn:diagrams.loki3.com/VaryingWidthList+Icon"/>
    <dgm:cxn modelId="{EDCBD84C-194C-4CCA-B949-76F93CA9A928}" type="presParOf" srcId="{E1626172-AEFE-4709-B8ED-C95A2EA494AB}" destId="{73B3AF7E-BFF0-48BF-A61B-0311C3F2F83B}" srcOrd="6" destOrd="0" presId="urn:diagrams.loki3.com/VaryingWidthList+Icon"/>
    <dgm:cxn modelId="{B9A89E07-8A17-4277-9DBB-A891B6BE7C0F}" type="presParOf" srcId="{E1626172-AEFE-4709-B8ED-C95A2EA494AB}" destId="{673D0630-4B7C-4F56-8D02-4973451E61F7}" srcOrd="7" destOrd="0" presId="urn:diagrams.loki3.com/VaryingWidthList+Icon"/>
    <dgm:cxn modelId="{045E4584-D5CB-48A7-84BE-DA2D7C7DC470}" type="presParOf" srcId="{E1626172-AEFE-4709-B8ED-C95A2EA494AB}" destId="{2D8E81C2-4767-41B4-B98F-CBCB2AA83269}" srcOrd="8" destOrd="0" presId="urn:diagrams.loki3.com/VaryingWidthList+Icon"/>
    <dgm:cxn modelId="{305C77B3-6887-4815-BE86-9BFABB48C44F}" type="presParOf" srcId="{E1626172-AEFE-4709-B8ED-C95A2EA494AB}" destId="{73F578FA-AE01-4ACD-A153-238D54080725}" srcOrd="9" destOrd="0" presId="urn:diagrams.loki3.com/VaryingWidthList+Icon"/>
    <dgm:cxn modelId="{A849562A-20AE-495E-A7AE-3F45EC935D91}" type="presParOf" srcId="{E1626172-AEFE-4709-B8ED-C95A2EA494AB}" destId="{057DC78E-CC91-4EF3-BB07-9B3568CB5B4F}" srcOrd="10" destOrd="0" presId="urn:diagrams.loki3.com/VaryingWidthList+Icon"/>
    <dgm:cxn modelId="{8ECA86F1-1E7F-47E1-A18D-EC5A804A544D}" type="presParOf" srcId="{E1626172-AEFE-4709-B8ED-C95A2EA494AB}" destId="{40031FC8-6A7F-4E76-95E4-1D63D55878D6}" srcOrd="11" destOrd="0" presId="urn:diagrams.loki3.com/VaryingWidthList+Icon"/>
    <dgm:cxn modelId="{2473462B-DC80-49F9-97E1-3D5C6D014A08}" type="presParOf" srcId="{E1626172-AEFE-4709-B8ED-C95A2EA494AB}" destId="{9BA32516-77C5-4B93-9AEB-F9C81D0012F7}" srcOrd="12" destOrd="0" presId="urn:diagrams.loki3.com/VaryingWidth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5681AA-7049-4E71-B64F-6EC992081093}">
      <dsp:nvSpPr>
        <dsp:cNvPr id="0" name=""/>
        <dsp:cNvSpPr/>
      </dsp:nvSpPr>
      <dsp:spPr>
        <a:xfrm>
          <a:off x="0" y="420"/>
          <a:ext cx="3342576" cy="354450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>
              <a:solidFill>
                <a:srgbClr val="002060"/>
              </a:solidFill>
            </a:rPr>
            <a:t>訪問歯科治療の主な内容</a:t>
          </a:r>
          <a:endParaRPr kumimoji="1" lang="ja-JP" altLang="en-US" sz="1200" kern="1200" dirty="0">
            <a:solidFill>
              <a:srgbClr val="002060"/>
            </a:solidFill>
          </a:endParaRPr>
        </a:p>
      </dsp:txBody>
      <dsp:txXfrm>
        <a:off x="0" y="420"/>
        <a:ext cx="3342576" cy="354450"/>
      </dsp:txXfrm>
    </dsp:sp>
    <dsp:sp modelId="{3847A3C3-379A-4A6C-BA9A-F4452C08EBCC}">
      <dsp:nvSpPr>
        <dsp:cNvPr id="0" name=""/>
        <dsp:cNvSpPr/>
      </dsp:nvSpPr>
      <dsp:spPr>
        <a:xfrm>
          <a:off x="0" y="416194"/>
          <a:ext cx="3342576" cy="3443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/>
            <a:t>むし歯や歯周病の治療・予防</a:t>
          </a:r>
          <a:endParaRPr kumimoji="1" lang="ja-JP" altLang="en-US" sz="1200" kern="1200" dirty="0"/>
        </a:p>
      </dsp:txBody>
      <dsp:txXfrm>
        <a:off x="0" y="416194"/>
        <a:ext cx="3342576" cy="344344"/>
      </dsp:txXfrm>
    </dsp:sp>
    <dsp:sp modelId="{85DDD660-03CC-45D0-A156-8C40239A42D6}">
      <dsp:nvSpPr>
        <dsp:cNvPr id="0" name=""/>
        <dsp:cNvSpPr/>
      </dsp:nvSpPr>
      <dsp:spPr>
        <a:xfrm>
          <a:off x="0" y="821863"/>
          <a:ext cx="3342576" cy="2581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/>
            <a:t>入れ歯の作製、修理や調整</a:t>
          </a:r>
          <a:endParaRPr kumimoji="1" lang="ja-JP" altLang="en-US" sz="1200" kern="1200" dirty="0"/>
        </a:p>
      </dsp:txBody>
      <dsp:txXfrm>
        <a:off x="0" y="821863"/>
        <a:ext cx="3342576" cy="258111"/>
      </dsp:txXfrm>
    </dsp:sp>
    <dsp:sp modelId="{73B3AF7E-BFF0-48BF-A61B-0311C3F2F83B}">
      <dsp:nvSpPr>
        <dsp:cNvPr id="0" name=""/>
        <dsp:cNvSpPr/>
      </dsp:nvSpPr>
      <dsp:spPr>
        <a:xfrm>
          <a:off x="0" y="1141298"/>
          <a:ext cx="3342576" cy="277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/>
            <a:t>口腔ケアで感染症や誤嚥性肺炎の予防</a:t>
          </a:r>
          <a:endParaRPr kumimoji="1" lang="ja-JP" altLang="en-US" sz="1200" kern="1200" dirty="0"/>
        </a:p>
      </dsp:txBody>
      <dsp:txXfrm>
        <a:off x="0" y="1141298"/>
        <a:ext cx="3342576" cy="277563"/>
      </dsp:txXfrm>
    </dsp:sp>
    <dsp:sp modelId="{2D8E81C2-4767-41B4-B98F-CBCB2AA83269}">
      <dsp:nvSpPr>
        <dsp:cNvPr id="0" name=""/>
        <dsp:cNvSpPr/>
      </dsp:nvSpPr>
      <dsp:spPr>
        <a:xfrm>
          <a:off x="141568" y="1480184"/>
          <a:ext cx="3059438" cy="2915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/>
            <a:t>摂食嚥下障害のリハビリテーション</a:t>
          </a:r>
          <a:endParaRPr kumimoji="1" lang="ja-JP" altLang="en-US" sz="1200" kern="1200" dirty="0"/>
        </a:p>
      </dsp:txBody>
      <dsp:txXfrm>
        <a:off x="141568" y="1480184"/>
        <a:ext cx="3059438" cy="291508"/>
      </dsp:txXfrm>
    </dsp:sp>
    <dsp:sp modelId="{057DC78E-CC91-4EF3-BB07-9B3568CB5B4F}">
      <dsp:nvSpPr>
        <dsp:cNvPr id="0" name=""/>
        <dsp:cNvSpPr/>
      </dsp:nvSpPr>
      <dsp:spPr>
        <a:xfrm>
          <a:off x="861648" y="1833016"/>
          <a:ext cx="1619280" cy="381997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>
              <a:solidFill>
                <a:srgbClr val="002060"/>
              </a:solidFill>
            </a:rPr>
            <a:t>申し込み方法</a:t>
          </a:r>
          <a:endParaRPr kumimoji="1" lang="ja-JP" altLang="en-US" sz="1200" kern="1200" dirty="0">
            <a:solidFill>
              <a:srgbClr val="002060"/>
            </a:solidFill>
          </a:endParaRPr>
        </a:p>
      </dsp:txBody>
      <dsp:txXfrm>
        <a:off x="861648" y="1833016"/>
        <a:ext cx="1619280" cy="381997"/>
      </dsp:txXfrm>
    </dsp:sp>
    <dsp:sp modelId="{9BA32516-77C5-4B93-9AEB-F9C81D0012F7}">
      <dsp:nvSpPr>
        <dsp:cNvPr id="0" name=""/>
        <dsp:cNvSpPr/>
      </dsp:nvSpPr>
      <dsp:spPr>
        <a:xfrm>
          <a:off x="113312" y="2276337"/>
          <a:ext cx="3115950" cy="12264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/>
            <a:t>担当のケアマネージャーにご相談ください。　　対象者となった場合、ケアマネージャーから岩見沢歯科医師会へ申し込みの連絡が入ります。その後担当歯科医院よりご家族もしくは担当ケアマネージャーに連絡が入ります。</a:t>
          </a:r>
          <a:endParaRPr kumimoji="1" lang="ja-JP" altLang="en-US" sz="1200" kern="1200" dirty="0"/>
        </a:p>
      </dsp:txBody>
      <dsp:txXfrm>
        <a:off x="113312" y="2276337"/>
        <a:ext cx="3115950" cy="12264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VaryingWidthList+Icon">
  <dgm:title val="可変幅リスト"/>
  <dgm:desc val="項目間の重みの違いを強調するときに使用します。第 1 レベルのテキストが多い場合に適しています。各図形の幅は、テキストに基づいて個別に決定されます。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B401-C98E-4B45-BCAE-F2A4B9B474AF}" type="datetimeFigureOut">
              <a:rPr kumimoji="1" lang="ja-JP" altLang="en-US" smtClean="0"/>
              <a:t>2013/8/21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95213-CA8E-4486-B4EA-8325957E3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601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B401-C98E-4B45-BCAE-F2A4B9B474AF}" type="datetimeFigureOut">
              <a:rPr kumimoji="1" lang="ja-JP" altLang="en-US" smtClean="0"/>
              <a:t>2013/8/21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95213-CA8E-4486-B4EA-8325957E3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984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B401-C98E-4B45-BCAE-F2A4B9B474AF}" type="datetimeFigureOut">
              <a:rPr kumimoji="1" lang="ja-JP" altLang="en-US" smtClean="0"/>
              <a:t>2013/8/21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95213-CA8E-4486-B4EA-8325957E3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62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B401-C98E-4B45-BCAE-F2A4B9B474AF}" type="datetimeFigureOut">
              <a:rPr kumimoji="1" lang="ja-JP" altLang="en-US" smtClean="0"/>
              <a:t>2013/8/21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95213-CA8E-4486-B4EA-8325957E3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313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B401-C98E-4B45-BCAE-F2A4B9B474AF}" type="datetimeFigureOut">
              <a:rPr kumimoji="1" lang="ja-JP" altLang="en-US" smtClean="0"/>
              <a:t>2013/8/21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95213-CA8E-4486-B4EA-8325957E3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600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B401-C98E-4B45-BCAE-F2A4B9B474AF}" type="datetimeFigureOut">
              <a:rPr kumimoji="1" lang="ja-JP" altLang="en-US" smtClean="0"/>
              <a:t>2013/8/21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95213-CA8E-4486-B4EA-8325957E3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46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B401-C98E-4B45-BCAE-F2A4B9B474AF}" type="datetimeFigureOut">
              <a:rPr kumimoji="1" lang="ja-JP" altLang="en-US" smtClean="0"/>
              <a:t>2013/8/21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95213-CA8E-4486-B4EA-8325957E3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793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B401-C98E-4B45-BCAE-F2A4B9B474AF}" type="datetimeFigureOut">
              <a:rPr kumimoji="1" lang="ja-JP" altLang="en-US" smtClean="0"/>
              <a:t>2013/8/21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95213-CA8E-4486-B4EA-8325957E3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381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B401-C98E-4B45-BCAE-F2A4B9B474AF}" type="datetimeFigureOut">
              <a:rPr kumimoji="1" lang="ja-JP" altLang="en-US" smtClean="0"/>
              <a:t>2013/8/21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95213-CA8E-4486-B4EA-8325957E3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274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B401-C98E-4B45-BCAE-F2A4B9B474AF}" type="datetimeFigureOut">
              <a:rPr kumimoji="1" lang="ja-JP" altLang="en-US" smtClean="0"/>
              <a:t>2013/8/21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95213-CA8E-4486-B4EA-8325957E3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323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B401-C98E-4B45-BCAE-F2A4B9B474AF}" type="datetimeFigureOut">
              <a:rPr kumimoji="1" lang="ja-JP" altLang="en-US" smtClean="0"/>
              <a:t>2013/8/21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95213-CA8E-4486-B4EA-8325957E3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3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DB401-C98E-4B45-BCAE-F2A4B9B474AF}" type="datetimeFigureOut">
              <a:rPr kumimoji="1" lang="ja-JP" altLang="en-US" smtClean="0"/>
              <a:t>2013/8/21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95213-CA8E-4486-B4EA-8325957E3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84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3131840" y="3212976"/>
            <a:ext cx="2160240" cy="2880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539552" y="3212976"/>
            <a:ext cx="2204827" cy="2880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小波 3"/>
          <p:cNvSpPr/>
          <p:nvPr/>
        </p:nvSpPr>
        <p:spPr>
          <a:xfrm>
            <a:off x="398224" y="116632"/>
            <a:ext cx="8352928" cy="2304256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>
            <a:no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ご自宅で歯の治療が</a:t>
            </a:r>
            <a:r>
              <a:rPr kumimoji="1" lang="en-US" altLang="ja-JP" sz="5400" dirty="0" smtClean="0">
                <a:solidFill>
                  <a:schemeClr val="bg1"/>
                </a:solidFill>
              </a:rPr>
              <a:t/>
            </a:r>
            <a:br>
              <a:rPr kumimoji="1" lang="en-US" altLang="ja-JP" sz="5400" dirty="0" smtClean="0">
                <a:solidFill>
                  <a:schemeClr val="bg1"/>
                </a:solidFill>
              </a:rPr>
            </a:br>
            <a:r>
              <a:rPr kumimoji="1" lang="ja-JP" altLang="en-US" sz="5400" dirty="0" smtClean="0">
                <a:solidFill>
                  <a:schemeClr val="bg1"/>
                </a:solidFill>
              </a:rPr>
              <a:t>受けられます。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4288" y="2492896"/>
            <a:ext cx="6400800" cy="720080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～通院できなくてお困りの方へ～</a:t>
            </a:r>
            <a:endParaRPr kumimoji="1" lang="ja-JP" alt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8224" y="3212976"/>
            <a:ext cx="4692310" cy="307776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ja-JP" altLang="en-US" sz="1200" dirty="0" smtClean="0"/>
              <a:t>　</a:t>
            </a:r>
            <a:r>
              <a:rPr lang="ja-JP" altLang="en-US" sz="1400" b="1" dirty="0" smtClean="0">
                <a:solidFill>
                  <a:schemeClr val="tx2"/>
                </a:solidFill>
              </a:rPr>
              <a:t>－</a:t>
            </a:r>
            <a:r>
              <a:rPr kumimoji="1" lang="ja-JP" altLang="en-US" sz="1400" b="1" dirty="0" smtClean="0">
                <a:solidFill>
                  <a:schemeClr val="tx2"/>
                </a:solidFill>
              </a:rPr>
              <a:t>訪問歯科治療について</a:t>
            </a:r>
            <a:r>
              <a:rPr lang="ja-JP" altLang="en-US" sz="1400" b="1" dirty="0" smtClean="0">
                <a:solidFill>
                  <a:schemeClr val="tx2"/>
                </a:solidFill>
              </a:rPr>
              <a:t>－　　　　　　－治療費について－</a:t>
            </a:r>
            <a:endParaRPr kumimoji="1" lang="en-US" altLang="ja-JP" sz="1400" b="1" dirty="0" smtClean="0">
              <a:solidFill>
                <a:schemeClr val="tx2"/>
              </a:solidFill>
            </a:endParaRPr>
          </a:p>
          <a:p>
            <a:endParaRPr kumimoji="1" lang="en-US" altLang="ja-JP" sz="1200" dirty="0" smtClean="0"/>
          </a:p>
          <a:p>
            <a:r>
              <a:rPr lang="ja-JP" altLang="en-US" sz="1200" dirty="0" smtClean="0"/>
              <a:t>岩見沢</a:t>
            </a:r>
            <a:r>
              <a:rPr lang="ja-JP" altLang="en-US" sz="1200" dirty="0"/>
              <a:t>歯科</a:t>
            </a:r>
            <a:r>
              <a:rPr lang="ja-JP" altLang="en-US" sz="1200" dirty="0" smtClean="0"/>
              <a:t>医師会</a:t>
            </a:r>
            <a:r>
              <a:rPr lang="ja-JP" altLang="en-US" sz="1200" dirty="0"/>
              <a:t>で</a:t>
            </a:r>
            <a:r>
              <a:rPr lang="ja-JP" altLang="en-US" sz="1200" dirty="0" smtClean="0"/>
              <a:t>は、歯科医院に　　　　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通院できずにお困りの方へ、ケアマネ　　　　</a:t>
            </a:r>
            <a:endParaRPr kumimoji="1" lang="en-US" altLang="ja-JP" sz="1200" dirty="0" smtClean="0"/>
          </a:p>
          <a:p>
            <a:r>
              <a:rPr kumimoji="1" lang="ja-JP" altLang="en-US" sz="1200" dirty="0" err="1" smtClean="0"/>
              <a:t>ー</a:t>
            </a:r>
            <a:r>
              <a:rPr kumimoji="1" lang="ja-JP" altLang="en-US" sz="1200" dirty="0" smtClean="0"/>
              <a:t>ジャー（介護支援専門員）と連携し　　　　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て、訪問歯科治療を行っている、近隣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の歯科医院をご紹介するシステムを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作りました。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訪問歯科治療の対象者</a:t>
            </a:r>
            <a:r>
              <a:rPr lang="ja-JP" altLang="en-US" sz="1200" dirty="0" smtClean="0"/>
              <a:t>は</a:t>
            </a:r>
            <a:endParaRPr lang="en-US" altLang="ja-JP" sz="1200" dirty="0" smtClean="0"/>
          </a:p>
          <a:p>
            <a:r>
              <a:rPr lang="ja-JP" altLang="en-US" sz="1200" b="1" dirty="0" smtClean="0"/>
              <a:t>“岩見沢市内に在住する介護保険</a:t>
            </a:r>
            <a:endParaRPr lang="en-US" altLang="ja-JP" sz="1200" b="1" dirty="0" smtClean="0"/>
          </a:p>
          <a:p>
            <a:r>
              <a:rPr kumimoji="1" lang="ja-JP" altLang="en-US" sz="1200" b="1" dirty="0" smtClean="0"/>
              <a:t>対象者で、寝たきり、認知症や</a:t>
            </a:r>
            <a:endParaRPr kumimoji="1" lang="en-US" altLang="ja-JP" sz="1200" b="1" dirty="0" smtClean="0"/>
          </a:p>
          <a:p>
            <a:r>
              <a:rPr kumimoji="1" lang="ja-JP" altLang="en-US" sz="1200" b="1" dirty="0" smtClean="0"/>
              <a:t>何らか</a:t>
            </a:r>
            <a:r>
              <a:rPr lang="ja-JP" altLang="en-US" sz="1200" b="1" dirty="0" smtClean="0"/>
              <a:t>の原因で通院が困難な方“</a:t>
            </a:r>
            <a:endParaRPr lang="en-US" altLang="ja-JP" sz="1200" b="1" dirty="0" smtClean="0"/>
          </a:p>
          <a:p>
            <a:r>
              <a:rPr lang="ja-JP" altLang="en-US" sz="1200" dirty="0" smtClean="0"/>
              <a:t>です。</a:t>
            </a:r>
            <a:endParaRPr lang="en-US" altLang="ja-JP" sz="1200" dirty="0" smtClean="0"/>
          </a:p>
          <a:p>
            <a:r>
              <a:rPr kumimoji="1" lang="ja-JP" altLang="en-US" sz="1200" dirty="0"/>
              <a:t>歯科</a:t>
            </a:r>
            <a:r>
              <a:rPr kumimoji="1" lang="ja-JP" altLang="en-US" sz="1200" dirty="0" smtClean="0"/>
              <a:t>医師や歯科衛生士がご自宅や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施設に伺って歯科治療や口腔ケアを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行います。ご利用下さい。</a:t>
            </a:r>
            <a:endParaRPr kumimoji="1" lang="ja-JP" altLang="en-US" sz="1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87824" y="3621938"/>
            <a:ext cx="259718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医療保険が適用となり年齢や所得に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応じて１割から３割の自己負担となり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ます。また、口腔ケアの指導等につい</a:t>
            </a:r>
            <a:endParaRPr lang="en-US" altLang="ja-JP" sz="1200" dirty="0" smtClean="0"/>
          </a:p>
          <a:p>
            <a:r>
              <a:rPr kumimoji="1" lang="ja-JP" altLang="en-US" sz="1200" dirty="0" err="1" smtClean="0"/>
              <a:t>ては</a:t>
            </a:r>
            <a:r>
              <a:rPr kumimoji="1" lang="ja-JP" altLang="en-US" sz="1200" dirty="0" smtClean="0"/>
              <a:t>介護保険の対象となり１割の自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己負担となります。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＊費用は治療内容や治療期間に</a:t>
            </a:r>
            <a:r>
              <a:rPr lang="ja-JP" altLang="en-US" sz="1200" dirty="0" err="1" smtClean="0"/>
              <a:t>よっ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て異なります。詳しくは担当医にご相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談下さい。</a:t>
            </a:r>
            <a:endParaRPr kumimoji="1" lang="en-US" altLang="ja-JP" sz="1200" dirty="0" smtClean="0"/>
          </a:p>
          <a:p>
            <a:endParaRPr kumimoji="1" lang="ja-JP" altLang="en-US" sz="1200" dirty="0"/>
          </a:p>
        </p:txBody>
      </p:sp>
      <p:graphicFrame>
        <p:nvGraphicFramePr>
          <p:cNvPr id="7" name="図表 6"/>
          <p:cNvGraphicFramePr/>
          <p:nvPr>
            <p:extLst>
              <p:ext uri="{D42A27DB-BD31-4B8C-83A1-F6EECF244321}">
                <p14:modId xmlns:p14="http://schemas.microsoft.com/office/powerpoint/2010/main" val="2850033163"/>
              </p:ext>
            </p:extLst>
          </p:nvPr>
        </p:nvGraphicFramePr>
        <p:xfrm>
          <a:off x="5585010" y="3140968"/>
          <a:ext cx="3342576" cy="3503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2987824" y="5229200"/>
            <a:ext cx="2469733" cy="13681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002060"/>
                </a:solidFill>
              </a:rPr>
              <a:t>お問い合わせ先</a:t>
            </a:r>
            <a:endParaRPr kumimoji="1" lang="en-US" altLang="ja-JP" dirty="0" smtClean="0">
              <a:solidFill>
                <a:srgbClr val="002060"/>
              </a:solidFill>
            </a:endParaRPr>
          </a:p>
          <a:p>
            <a:pPr algn="ctr"/>
            <a:r>
              <a:rPr lang="ja-JP" altLang="en-US" dirty="0" smtClean="0">
                <a:solidFill>
                  <a:srgbClr val="002060"/>
                </a:solidFill>
              </a:rPr>
              <a:t>岩見沢</a:t>
            </a:r>
            <a:r>
              <a:rPr lang="ja-JP" altLang="en-US" dirty="0">
                <a:solidFill>
                  <a:srgbClr val="002060"/>
                </a:solidFill>
              </a:rPr>
              <a:t>歯科</a:t>
            </a:r>
            <a:r>
              <a:rPr lang="ja-JP" altLang="en-US" dirty="0" smtClean="0">
                <a:solidFill>
                  <a:srgbClr val="002060"/>
                </a:solidFill>
              </a:rPr>
              <a:t>医師会</a:t>
            </a:r>
            <a:endParaRPr lang="en-US" altLang="ja-JP" dirty="0" smtClean="0">
              <a:solidFill>
                <a:srgbClr val="002060"/>
              </a:solidFill>
            </a:endParaRPr>
          </a:p>
          <a:p>
            <a:pPr algn="ctr"/>
            <a:r>
              <a:rPr kumimoji="1" lang="ja-JP" altLang="en-US" sz="2000" dirty="0" smtClean="0">
                <a:solidFill>
                  <a:srgbClr val="002060"/>
                </a:solidFill>
              </a:rPr>
              <a:t>電話 </a:t>
            </a:r>
            <a:r>
              <a:rPr kumimoji="1" lang="en-US" altLang="ja-JP" sz="2000" dirty="0" smtClean="0">
                <a:solidFill>
                  <a:srgbClr val="002060"/>
                </a:solidFill>
              </a:rPr>
              <a:t>0126-25-1191</a:t>
            </a:r>
          </a:p>
          <a:p>
            <a:pPr algn="ctr"/>
            <a:r>
              <a:rPr lang="ja-JP" altLang="en-US" sz="1200" dirty="0" smtClean="0">
                <a:solidFill>
                  <a:srgbClr val="002060"/>
                </a:solidFill>
              </a:rPr>
              <a:t>（月～金曜の</a:t>
            </a:r>
            <a:r>
              <a:rPr lang="en-US" altLang="ja-JP" sz="1200" dirty="0" smtClean="0">
                <a:solidFill>
                  <a:srgbClr val="002060"/>
                </a:solidFill>
              </a:rPr>
              <a:t>AM11</a:t>
            </a:r>
            <a:r>
              <a:rPr lang="ja-JP" altLang="en-US" sz="1200" dirty="0" smtClean="0">
                <a:solidFill>
                  <a:srgbClr val="002060"/>
                </a:solidFill>
              </a:rPr>
              <a:t>：</a:t>
            </a:r>
            <a:r>
              <a:rPr lang="en-US" altLang="ja-JP" sz="1200" dirty="0" smtClean="0">
                <a:solidFill>
                  <a:srgbClr val="002060"/>
                </a:solidFill>
              </a:rPr>
              <a:t>00</a:t>
            </a:r>
            <a:r>
              <a:rPr lang="ja-JP" altLang="en-US" sz="1200" dirty="0" smtClean="0">
                <a:solidFill>
                  <a:srgbClr val="002060"/>
                </a:solidFill>
              </a:rPr>
              <a:t>～</a:t>
            </a:r>
            <a:r>
              <a:rPr lang="en-US" altLang="ja-JP" sz="1200" dirty="0" smtClean="0">
                <a:solidFill>
                  <a:srgbClr val="002060"/>
                </a:solidFill>
              </a:rPr>
              <a:t>PM4</a:t>
            </a:r>
            <a:r>
              <a:rPr lang="ja-JP" altLang="en-US" sz="1200" dirty="0" smtClean="0">
                <a:solidFill>
                  <a:srgbClr val="002060"/>
                </a:solidFill>
              </a:rPr>
              <a:t>：</a:t>
            </a:r>
            <a:r>
              <a:rPr lang="en-US" altLang="ja-JP" sz="1200" dirty="0" smtClean="0">
                <a:solidFill>
                  <a:srgbClr val="002060"/>
                </a:solidFill>
              </a:rPr>
              <a:t>00</a:t>
            </a:r>
            <a:r>
              <a:rPr lang="ja-JP" altLang="en-US" sz="1200" dirty="0" smtClean="0">
                <a:solidFill>
                  <a:srgbClr val="002060"/>
                </a:solidFill>
              </a:rPr>
              <a:t>）</a:t>
            </a:r>
            <a:endParaRPr lang="en-US" altLang="ja-JP" sz="12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78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146</Words>
  <Application>Microsoft Office PowerPoint</Application>
  <PresentationFormat>画面に合わせる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ご自宅で歯の治療が 受けられます。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ご自宅で歯の治療が 受けられます。</dc:title>
  <dc:creator>imm</dc:creator>
  <cp:lastModifiedBy>Hisatsuneshika</cp:lastModifiedBy>
  <cp:revision>7</cp:revision>
  <dcterms:created xsi:type="dcterms:W3CDTF">2011-08-12T06:39:42Z</dcterms:created>
  <dcterms:modified xsi:type="dcterms:W3CDTF">2013-08-21T03:23:49Z</dcterms:modified>
</cp:coreProperties>
</file>